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30" r:id="rId22"/>
    <p:sldId id="331" r:id="rId23"/>
    <p:sldId id="332" r:id="rId24"/>
    <p:sldId id="333" r:id="rId25"/>
    <p:sldId id="334" r:id="rId26"/>
    <p:sldId id="335" r:id="rId27"/>
    <p:sldId id="336" r:id="rId28"/>
    <p:sldId id="338" r:id="rId29"/>
    <p:sldId id="337"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3" d="100"/>
          <a:sy n="73" d="100"/>
        </p:scale>
        <p:origin x="7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5/8/2023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5/8/2023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5/8/2023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5/8/2023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5/8/2023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5/8/2023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xmlns=""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44935"/>
            <a:ext cx="12191980" cy="6858000"/>
          </a:xfrm>
          <a:prstGeom prst="rect">
            <a:avLst/>
          </a:prstGeom>
        </p:spPr>
      </p:pic>
      <p:sp useBgFill="1">
        <p:nvSpPr>
          <p:cNvPr id="73" name="Rectangle 72">
            <a:extLst>
              <a:ext uri="{FF2B5EF4-FFF2-40B4-BE49-F238E27FC236}">
                <a16:creationId xmlns:a16="http://schemas.microsoft.com/office/drawing/2014/main" xmlns="" id="{BF9FFE17-DE95-4821-ACC1-B90C95449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xmlns="" id="{03CF76AF-FF72-4430-A772-058403290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1771132" y="2091263"/>
            <a:ext cx="8649738" cy="2590800"/>
          </a:xfrm>
        </p:spPr>
        <p:txBody>
          <a:bodyPr>
            <a:normAutofit/>
          </a:bodyPr>
          <a:lstStyle/>
          <a:p>
            <a:r>
              <a:rPr lang="en-US" sz="5400" b="1" dirty="0"/>
              <a:t>pulmonary </a:t>
            </a:r>
            <a:r>
              <a:rPr lang="en-US" sz="5400" b="1"/>
              <a:t>embolism in pregnancy </a:t>
            </a:r>
            <a:endParaRPr lang="en-US" sz="5400" dirty="0"/>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1771130" y="4267200"/>
            <a:ext cx="8652788" cy="872063"/>
          </a:xfrm>
        </p:spPr>
        <p:txBody>
          <a:bodyPr>
            <a:normAutofit/>
          </a:bodyPr>
          <a:lstStyle/>
          <a:p>
            <a:pPr>
              <a:spcAft>
                <a:spcPts val="600"/>
              </a:spcAft>
            </a:pPr>
            <a:r>
              <a:rPr lang="en-US" sz="1800" dirty="0"/>
              <a:t>Armin Sadeghi M.D.</a:t>
            </a:r>
          </a:p>
          <a:p>
            <a:pPr>
              <a:spcAft>
                <a:spcPts val="600"/>
              </a:spcAft>
            </a:pPr>
            <a:r>
              <a:rPr lang="en-US" sz="1800" dirty="0"/>
              <a:t>Pulmonologist</a:t>
            </a:r>
          </a:p>
        </p:txBody>
      </p:sp>
      <p:sp>
        <p:nvSpPr>
          <p:cNvPr id="77" name="Rectangle 76">
            <a:extLst>
              <a:ext uri="{FF2B5EF4-FFF2-40B4-BE49-F238E27FC236}">
                <a16:creationId xmlns:a16="http://schemas.microsoft.com/office/drawing/2014/main" xmlns="" id="{0B1C8180-2FDD-4202-8C45-4057CB1AB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xmlns="" id="{D6E86CC6-13EA-4A88-86AD-CF27BF52CC9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F80B441-4F7D-4B40-8A13-FED03A1F3A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70C7FD1A-44B1-4E4C-B0C9-A8103DCCDCC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57252-4B45-4BFF-80A2-FEF7AFA97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1AE2A1F-2334-4A47-B26C-1EFB87BE7D18}"/>
              </a:ext>
            </a:extLst>
          </p:cNvPr>
          <p:cNvSpPr>
            <a:spLocks noGrp="1"/>
          </p:cNvSpPr>
          <p:nvPr>
            <p:ph idx="1"/>
          </p:nvPr>
        </p:nvSpPr>
        <p:spPr/>
        <p:txBody>
          <a:bodyPr>
            <a:normAutofit/>
          </a:bodyPr>
          <a:lstStyle/>
          <a:p>
            <a:r>
              <a:rPr lang="en-US" sz="2000" b="1" dirty="0"/>
              <a:t>D-dimer</a:t>
            </a:r>
          </a:p>
          <a:p>
            <a:r>
              <a:rPr lang="en-US" sz="2000" dirty="0"/>
              <a:t>D-dimer levels increase during the course of a normal pregnancy and slowly decline postpartum</a:t>
            </a:r>
          </a:p>
          <a:p>
            <a:r>
              <a:rPr lang="en-US" sz="2400" dirty="0">
                <a:solidFill>
                  <a:srgbClr val="232323"/>
                </a:solidFill>
                <a:latin typeface="NotoSans-Regular"/>
              </a:rPr>
              <a:t>a high D-dimer is not diagnostic of PE, and a low D-dimer (even &lt;500 ng/mL) only modestly lowers the suspicion but does not effectively eliminate PE from the differential</a:t>
            </a:r>
            <a:endParaRPr lang="en-US" sz="2000" dirty="0"/>
          </a:p>
        </p:txBody>
      </p:sp>
    </p:spTree>
    <p:extLst>
      <p:ext uri="{BB962C8B-B14F-4D97-AF65-F5344CB8AC3E}">
        <p14:creationId xmlns:p14="http://schemas.microsoft.com/office/powerpoint/2010/main" val="93499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CFCF0-2904-4741-83DF-0FAB767FC4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EA8E02A-6B45-4C93-8FAD-2A341BF04349}"/>
              </a:ext>
            </a:extLst>
          </p:cNvPr>
          <p:cNvSpPr>
            <a:spLocks noGrp="1"/>
          </p:cNvSpPr>
          <p:nvPr>
            <p:ph idx="1"/>
          </p:nvPr>
        </p:nvSpPr>
        <p:spPr/>
        <p:txBody>
          <a:bodyPr>
            <a:normAutofit/>
          </a:bodyPr>
          <a:lstStyle/>
          <a:p>
            <a:r>
              <a:rPr lang="en-US" sz="1800" b="1" dirty="0"/>
              <a:t>Echocardiography</a:t>
            </a:r>
          </a:p>
          <a:p>
            <a:r>
              <a:rPr lang="en-US" sz="1800" dirty="0"/>
              <a:t>Echocardiography is </a:t>
            </a:r>
            <a:r>
              <a:rPr lang="en-US" sz="1800" b="1" dirty="0"/>
              <a:t>not routinely performed </a:t>
            </a:r>
            <a:r>
              <a:rPr lang="en-US" sz="1800" dirty="0"/>
              <a:t>in the diagnostic evaluation of a pregnant patient suspected of having a PE.</a:t>
            </a:r>
          </a:p>
          <a:p>
            <a:r>
              <a:rPr lang="en-US" sz="1800" dirty="0"/>
              <a:t>Occasionally, an echocardiogram can be performed to </a:t>
            </a:r>
            <a:r>
              <a:rPr lang="en-US" sz="1800" i="1" dirty="0"/>
              <a:t>exclude</a:t>
            </a:r>
            <a:r>
              <a:rPr lang="en-US" sz="1800" dirty="0"/>
              <a:t> </a:t>
            </a:r>
            <a:r>
              <a:rPr lang="en-US" sz="1800" b="1" dirty="0"/>
              <a:t>pregnancy-related cardiomyopathy</a:t>
            </a:r>
            <a:r>
              <a:rPr lang="en-US" sz="1800" dirty="0"/>
              <a:t> or to </a:t>
            </a:r>
            <a:r>
              <a:rPr lang="en-US" sz="1800" b="1" dirty="0"/>
              <a:t>evaluate the size of the right ventricle (RV) in a patient with confirmed PE.</a:t>
            </a:r>
          </a:p>
          <a:p>
            <a:r>
              <a:rPr lang="en-US" sz="1800" dirty="0"/>
              <a:t>prognostic value of RV dilation by echocardiogram has not been formally evaluated in pregnancy.</a:t>
            </a:r>
          </a:p>
        </p:txBody>
      </p:sp>
    </p:spTree>
    <p:extLst>
      <p:ext uri="{BB962C8B-B14F-4D97-AF65-F5344CB8AC3E}">
        <p14:creationId xmlns:p14="http://schemas.microsoft.com/office/powerpoint/2010/main" val="226906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F9886-B69D-47B6-B192-2D4053AAE30A}"/>
              </a:ext>
            </a:extLst>
          </p:cNvPr>
          <p:cNvSpPr>
            <a:spLocks noGrp="1"/>
          </p:cNvSpPr>
          <p:nvPr>
            <p:ph type="title"/>
          </p:nvPr>
        </p:nvSpPr>
        <p:spPr/>
        <p:txBody>
          <a:bodyPr/>
          <a:lstStyle/>
          <a:p>
            <a:r>
              <a:rPr lang="en-US" b="1" dirty="0"/>
              <a:t>IMAGING</a:t>
            </a:r>
            <a:endParaRPr lang="en-US" dirty="0"/>
          </a:p>
        </p:txBody>
      </p:sp>
      <p:sp>
        <p:nvSpPr>
          <p:cNvPr id="3" name="Content Placeholder 2">
            <a:extLst>
              <a:ext uri="{FF2B5EF4-FFF2-40B4-BE49-F238E27FC236}">
                <a16:creationId xmlns:a16="http://schemas.microsoft.com/office/drawing/2014/main" xmlns="" id="{5B5F936C-AC29-415F-91F6-670254117C27}"/>
              </a:ext>
            </a:extLst>
          </p:cNvPr>
          <p:cNvSpPr>
            <a:spLocks noGrp="1"/>
          </p:cNvSpPr>
          <p:nvPr>
            <p:ph idx="1"/>
          </p:nvPr>
        </p:nvSpPr>
        <p:spPr/>
        <p:txBody>
          <a:bodyPr>
            <a:normAutofit/>
          </a:bodyPr>
          <a:lstStyle/>
          <a:p>
            <a:r>
              <a:rPr lang="en-US" sz="1800" dirty="0"/>
              <a:t>PE cannot be definitively diagnosed without confirmatory imaging</a:t>
            </a:r>
          </a:p>
          <a:p>
            <a:r>
              <a:rPr lang="en-US" sz="1800" dirty="0"/>
              <a:t>The two most common modalities for imaging are </a:t>
            </a:r>
            <a:r>
              <a:rPr lang="en-US" sz="1800" b="1" dirty="0"/>
              <a:t>lung scintigraphy (ventilation/perfusion scanning [V/Q]) </a:t>
            </a:r>
            <a:r>
              <a:rPr lang="en-US" sz="1800" dirty="0"/>
              <a:t>and </a:t>
            </a:r>
            <a:r>
              <a:rPr lang="en-US" sz="1800" b="1" dirty="0"/>
              <a:t>computed tomographic pulmonary angiography (CTPA).</a:t>
            </a:r>
          </a:p>
          <a:p>
            <a:endParaRPr lang="en-US" sz="1800" dirty="0"/>
          </a:p>
          <a:p>
            <a:r>
              <a:rPr lang="en-US" sz="1800" b="1" dirty="0"/>
              <a:t>Magnetic resonance pulmonary angiography (MRPA) </a:t>
            </a:r>
            <a:r>
              <a:rPr lang="en-US" sz="1800" dirty="0"/>
              <a:t>is not validated, and although </a:t>
            </a:r>
            <a:r>
              <a:rPr lang="en-US" sz="1800" b="1" dirty="0"/>
              <a:t>contrast-enhanced pulmonary angiography </a:t>
            </a:r>
            <a:r>
              <a:rPr lang="en-US" sz="1800" dirty="0"/>
              <a:t>was the gold standard, neither test is commonly used in the pregnant population</a:t>
            </a:r>
          </a:p>
          <a:p>
            <a:endParaRPr lang="en-US" sz="1800" b="1" dirty="0"/>
          </a:p>
        </p:txBody>
      </p:sp>
    </p:spTree>
    <p:extLst>
      <p:ext uri="{BB962C8B-B14F-4D97-AF65-F5344CB8AC3E}">
        <p14:creationId xmlns:p14="http://schemas.microsoft.com/office/powerpoint/2010/main" val="318942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5F4AE-C004-445F-BC8F-619A6269C4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293D7B8-A8EB-4AE1-BCDB-E88AFD7C1BE1}"/>
              </a:ext>
            </a:extLst>
          </p:cNvPr>
          <p:cNvSpPr>
            <a:spLocks noGrp="1"/>
          </p:cNvSpPr>
          <p:nvPr>
            <p:ph idx="1"/>
          </p:nvPr>
        </p:nvSpPr>
        <p:spPr>
          <a:xfrm>
            <a:off x="1066800" y="2103120"/>
            <a:ext cx="10058400" cy="4112286"/>
          </a:xfrm>
        </p:spPr>
        <p:txBody>
          <a:bodyPr>
            <a:normAutofit/>
          </a:bodyPr>
          <a:lstStyle/>
          <a:p>
            <a:r>
              <a:rPr lang="en-US" sz="1600" b="1" dirty="0"/>
              <a:t>Chest radiograph</a:t>
            </a:r>
          </a:p>
          <a:p>
            <a:r>
              <a:rPr lang="en-US" sz="1600" dirty="0"/>
              <a:t>Findings on chest radiograph are </a:t>
            </a:r>
            <a:r>
              <a:rPr lang="en-US" sz="1600" b="1" dirty="0"/>
              <a:t>neither sensitive nor specific for PE</a:t>
            </a:r>
            <a:r>
              <a:rPr lang="en-US" sz="1600" dirty="0"/>
              <a:t>.</a:t>
            </a:r>
            <a:endParaRPr lang="en-US" sz="1600" b="1" dirty="0"/>
          </a:p>
          <a:p>
            <a:r>
              <a:rPr lang="en-US" sz="1600" b="1" dirty="0"/>
              <a:t>Abnormalities</a:t>
            </a:r>
            <a:r>
              <a:rPr lang="en-US" sz="1600" dirty="0"/>
              <a:t> on chest radiograph are </a:t>
            </a:r>
            <a:r>
              <a:rPr lang="en-US" sz="1600" b="1" dirty="0"/>
              <a:t>common in nonpregnant </a:t>
            </a:r>
            <a:r>
              <a:rPr lang="en-US" sz="1600" dirty="0"/>
              <a:t>patients with suspected PE, and an abnormal chest radiograph can interfere with the interpretation of further testing (ie, V/Q scan).</a:t>
            </a:r>
          </a:p>
          <a:p>
            <a:r>
              <a:rPr lang="en-US" sz="1600" dirty="0"/>
              <a:t>However, since </a:t>
            </a:r>
            <a:r>
              <a:rPr lang="en-US" sz="1600" b="1" dirty="0"/>
              <a:t>pregnant women are typically younger </a:t>
            </a:r>
            <a:r>
              <a:rPr lang="en-US" sz="1600" dirty="0"/>
              <a:t>and healthier than the general population of patients with a suspected PE, they are </a:t>
            </a:r>
            <a:r>
              <a:rPr lang="en-US" sz="1600" b="1" dirty="0"/>
              <a:t>more likely to have a normal chest radiograph.</a:t>
            </a:r>
          </a:p>
          <a:p>
            <a:r>
              <a:rPr lang="en-US" sz="1600" dirty="0"/>
              <a:t>A peripheral infarct might be suggested by a shallow wedge-shaped opacity in the periphery of the lung with its base against the pleural surface (</a:t>
            </a:r>
            <a:r>
              <a:rPr lang="en-US" sz="1600" b="1" dirty="0"/>
              <a:t>Hampton's hump</a:t>
            </a:r>
            <a:r>
              <a:rPr lang="en-US" sz="1600" dirty="0"/>
              <a:t>). However, this sign and other radiographic features (atelectasis, infiltrates) are neither sensitive nor specific for a diagnosis of PE</a:t>
            </a:r>
          </a:p>
          <a:p>
            <a:r>
              <a:rPr lang="en-US" sz="1600" dirty="0"/>
              <a:t>Despite its poor diagnostic accuracy, a </a:t>
            </a:r>
            <a:r>
              <a:rPr lang="en-US" sz="1600" b="1" dirty="0"/>
              <a:t>chest radiograph should be performed in every pregnant patient in whom a PE is suspected. </a:t>
            </a:r>
            <a:r>
              <a:rPr lang="en-US" sz="1600" dirty="0"/>
              <a:t>This both evaluates for alternative diagnoses and allows the accurate interpretation of V/Q scan results.</a:t>
            </a:r>
          </a:p>
        </p:txBody>
      </p:sp>
    </p:spTree>
    <p:extLst>
      <p:ext uri="{BB962C8B-B14F-4D97-AF65-F5344CB8AC3E}">
        <p14:creationId xmlns:p14="http://schemas.microsoft.com/office/powerpoint/2010/main" val="309357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7F1F9-7F52-44F1-A91C-8503F2B28340}"/>
              </a:ext>
            </a:extLst>
          </p:cNvPr>
          <p:cNvSpPr>
            <a:spLocks noGrp="1"/>
          </p:cNvSpPr>
          <p:nvPr>
            <p:ph type="title"/>
          </p:nvPr>
        </p:nvSpPr>
        <p:spPr/>
        <p:txBody>
          <a:bodyPr/>
          <a:lstStyle/>
          <a:p>
            <a:r>
              <a:rPr lang="en-US" b="1" dirty="0"/>
              <a:t>V/Q scan</a:t>
            </a:r>
            <a:endParaRPr lang="en-US" dirty="0"/>
          </a:p>
        </p:txBody>
      </p:sp>
      <p:sp>
        <p:nvSpPr>
          <p:cNvPr id="3" name="Content Placeholder 2">
            <a:extLst>
              <a:ext uri="{FF2B5EF4-FFF2-40B4-BE49-F238E27FC236}">
                <a16:creationId xmlns:a16="http://schemas.microsoft.com/office/drawing/2014/main" xmlns="" id="{E352814A-C800-4AD2-84DE-CDDBB9993E79}"/>
              </a:ext>
            </a:extLst>
          </p:cNvPr>
          <p:cNvSpPr>
            <a:spLocks noGrp="1"/>
          </p:cNvSpPr>
          <p:nvPr>
            <p:ph idx="1"/>
          </p:nvPr>
        </p:nvSpPr>
        <p:spPr>
          <a:xfrm>
            <a:off x="1066800" y="1656522"/>
            <a:ext cx="10058400" cy="4296222"/>
          </a:xfrm>
        </p:spPr>
        <p:txBody>
          <a:bodyPr>
            <a:normAutofit/>
          </a:bodyPr>
          <a:lstStyle/>
          <a:p>
            <a:r>
              <a:rPr lang="en-US" sz="1800" dirty="0"/>
              <a:t>For those with a normal chest radiograph, </a:t>
            </a:r>
            <a:r>
              <a:rPr lang="en-US" sz="1800" b="1" dirty="0"/>
              <a:t>V/Q scanning remains the test of choice for the diagnosis of PE in pregnancy</a:t>
            </a:r>
          </a:p>
          <a:p>
            <a:r>
              <a:rPr lang="en-US" sz="1800" dirty="0"/>
              <a:t>A positive V/Q scan demonstrates a definitive pattern of mismatch between the ventilation and perfusion images of the lung. </a:t>
            </a:r>
          </a:p>
          <a:p>
            <a:r>
              <a:rPr lang="en-US" sz="1800" dirty="0"/>
              <a:t>In general, only normal or very low probability scans and high probability scans are considered diagnostic</a:t>
            </a:r>
          </a:p>
          <a:p>
            <a:endParaRPr lang="en-US" sz="1800" dirty="0"/>
          </a:p>
        </p:txBody>
      </p:sp>
      <p:graphicFrame>
        <p:nvGraphicFramePr>
          <p:cNvPr id="4" name="Table 3">
            <a:extLst>
              <a:ext uri="{FF2B5EF4-FFF2-40B4-BE49-F238E27FC236}">
                <a16:creationId xmlns:a16="http://schemas.microsoft.com/office/drawing/2014/main" xmlns="" id="{0BD1A70F-ED3A-4A44-AB18-6D8572529732}"/>
              </a:ext>
            </a:extLst>
          </p:cNvPr>
          <p:cNvGraphicFramePr>
            <a:graphicFrameLocks noGrp="1"/>
          </p:cNvGraphicFramePr>
          <p:nvPr>
            <p:extLst>
              <p:ext uri="{D42A27DB-BD31-4B8C-83A1-F6EECF244321}">
                <p14:modId xmlns:p14="http://schemas.microsoft.com/office/powerpoint/2010/main" val="2919617248"/>
              </p:ext>
            </p:extLst>
          </p:nvPr>
        </p:nvGraphicFramePr>
        <p:xfrm>
          <a:off x="1066800" y="4095138"/>
          <a:ext cx="10058400" cy="2120268"/>
        </p:xfrm>
        <a:graphic>
          <a:graphicData uri="http://schemas.openxmlformats.org/drawingml/2006/table">
            <a:tbl>
              <a:tblPr/>
              <a:tblGrid>
                <a:gridCol w="2514600">
                  <a:extLst>
                    <a:ext uri="{9D8B030D-6E8A-4147-A177-3AD203B41FA5}">
                      <a16:colId xmlns:a16="http://schemas.microsoft.com/office/drawing/2014/main" xmlns="" val="3682440293"/>
                    </a:ext>
                  </a:extLst>
                </a:gridCol>
                <a:gridCol w="2514600">
                  <a:extLst>
                    <a:ext uri="{9D8B030D-6E8A-4147-A177-3AD203B41FA5}">
                      <a16:colId xmlns:a16="http://schemas.microsoft.com/office/drawing/2014/main" xmlns="" val="1035878033"/>
                    </a:ext>
                  </a:extLst>
                </a:gridCol>
                <a:gridCol w="2514600">
                  <a:extLst>
                    <a:ext uri="{9D8B030D-6E8A-4147-A177-3AD203B41FA5}">
                      <a16:colId xmlns:a16="http://schemas.microsoft.com/office/drawing/2014/main" xmlns="" val="3940110210"/>
                    </a:ext>
                  </a:extLst>
                </a:gridCol>
                <a:gridCol w="2514600">
                  <a:extLst>
                    <a:ext uri="{9D8B030D-6E8A-4147-A177-3AD203B41FA5}">
                      <a16:colId xmlns:a16="http://schemas.microsoft.com/office/drawing/2014/main" xmlns="" val="3070943096"/>
                    </a:ext>
                  </a:extLst>
                </a:gridCol>
              </a:tblGrid>
              <a:tr h="353378">
                <a:tc rowSpan="2">
                  <a:txBody>
                    <a:bodyPr/>
                    <a:lstStyle/>
                    <a:p>
                      <a:pPr algn="ctr" fontAlgn="ctr"/>
                      <a:r>
                        <a:rPr lang="en-US" sz="1700" b="1">
                          <a:effectLst/>
                        </a:rPr>
                        <a:t>V/Q Scan Result</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gridSpan="3">
                  <a:txBody>
                    <a:bodyPr/>
                    <a:lstStyle/>
                    <a:p>
                      <a:pPr algn="ctr" fontAlgn="ctr"/>
                      <a:r>
                        <a:rPr lang="en-US" sz="1700" b="1">
                          <a:effectLst/>
                        </a:rPr>
                        <a:t>Clinical probability of emboli</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24968515"/>
                  </a:ext>
                </a:extLst>
              </a:tr>
              <a:tr h="353378">
                <a:tc vMerge="1">
                  <a:txBody>
                    <a:bodyPr/>
                    <a:lstStyle/>
                    <a:p>
                      <a:endParaRPr lang="en-US"/>
                    </a:p>
                  </a:txBody>
                  <a:tcPr/>
                </a:tc>
                <a:tc>
                  <a:txBody>
                    <a:bodyPr/>
                    <a:lstStyle/>
                    <a:p>
                      <a:pPr algn="ctr" fontAlgn="ctr"/>
                      <a:r>
                        <a:rPr lang="en-US" sz="1700" b="1">
                          <a:effectLst/>
                        </a:rPr>
                        <a:t>High</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rgbClr val="FFFFFF"/>
                    </a:solidFill>
                  </a:tcPr>
                </a:tc>
                <a:tc>
                  <a:txBody>
                    <a:bodyPr/>
                    <a:lstStyle/>
                    <a:p>
                      <a:pPr algn="ctr" fontAlgn="ctr"/>
                      <a:r>
                        <a:rPr lang="en-US" sz="1700" b="1">
                          <a:effectLst/>
                        </a:rPr>
                        <a:t>Intermediate</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rgbClr val="FFFFFF"/>
                    </a:solidFill>
                  </a:tcPr>
                </a:tc>
                <a:tc>
                  <a:txBody>
                    <a:bodyPr/>
                    <a:lstStyle/>
                    <a:p>
                      <a:pPr algn="ctr" fontAlgn="ctr"/>
                      <a:r>
                        <a:rPr lang="en-US" sz="1700" b="1">
                          <a:effectLst/>
                        </a:rPr>
                        <a:t>Low</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rgbClr val="FFFFFF"/>
                    </a:solidFill>
                  </a:tcPr>
                </a:tc>
                <a:extLst>
                  <a:ext uri="{0D108BD9-81ED-4DB2-BD59-A6C34878D82A}">
                    <a16:rowId xmlns:a16="http://schemas.microsoft.com/office/drawing/2014/main" xmlns="" val="4033566059"/>
                  </a:ext>
                </a:extLst>
              </a:tr>
              <a:tr h="353378">
                <a:tc>
                  <a:txBody>
                    <a:bodyPr/>
                    <a:lstStyle/>
                    <a:p>
                      <a:pPr fontAlgn="t"/>
                      <a:r>
                        <a:rPr lang="en-US" sz="1700" dirty="0">
                          <a:effectLst/>
                        </a:rPr>
                        <a:t>High</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96</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88</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56</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118328715"/>
                  </a:ext>
                </a:extLst>
              </a:tr>
              <a:tr h="353378">
                <a:tc>
                  <a:txBody>
                    <a:bodyPr/>
                    <a:lstStyle/>
                    <a:p>
                      <a:pPr fontAlgn="t"/>
                      <a:r>
                        <a:rPr lang="en-US" sz="1700">
                          <a:effectLst/>
                        </a:rPr>
                        <a:t>Intermediate</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66</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28</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16</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95123824"/>
                  </a:ext>
                </a:extLst>
              </a:tr>
              <a:tr h="353378">
                <a:tc>
                  <a:txBody>
                    <a:bodyPr/>
                    <a:lstStyle/>
                    <a:p>
                      <a:pPr fontAlgn="t"/>
                      <a:r>
                        <a:rPr lang="en-US" sz="1700">
                          <a:effectLst/>
                        </a:rPr>
                        <a:t>Low</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40</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16</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4</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883565816"/>
                  </a:ext>
                </a:extLst>
              </a:tr>
              <a:tr h="353378">
                <a:tc>
                  <a:txBody>
                    <a:bodyPr/>
                    <a:lstStyle/>
                    <a:p>
                      <a:pPr fontAlgn="t"/>
                      <a:r>
                        <a:rPr lang="en-US" sz="1700" dirty="0">
                          <a:effectLst/>
                        </a:rPr>
                        <a:t>Normal or near normal</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a:effectLst/>
                        </a:rPr>
                        <a:t>0</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dirty="0">
                          <a:effectLst/>
                        </a:rPr>
                        <a:t>6</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700" dirty="0">
                          <a:effectLst/>
                        </a:rPr>
                        <a:t>2</a:t>
                      </a:r>
                    </a:p>
                  </a:txBody>
                  <a:tcPr marL="88345" marR="88345" marT="44172" marB="4417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344983237"/>
                  </a:ext>
                </a:extLst>
              </a:tr>
            </a:tbl>
          </a:graphicData>
        </a:graphic>
      </p:graphicFrame>
    </p:spTree>
    <p:extLst>
      <p:ext uri="{BB962C8B-B14F-4D97-AF65-F5344CB8AC3E}">
        <p14:creationId xmlns:p14="http://schemas.microsoft.com/office/powerpoint/2010/main" val="68283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04713-A106-407F-B1A9-3B6547BC30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6BD571A-DED8-4D3B-90E2-5980D5EB6243}"/>
              </a:ext>
            </a:extLst>
          </p:cNvPr>
          <p:cNvSpPr>
            <a:spLocks noGrp="1"/>
          </p:cNvSpPr>
          <p:nvPr>
            <p:ph idx="1"/>
          </p:nvPr>
        </p:nvSpPr>
        <p:spPr/>
        <p:txBody>
          <a:bodyPr>
            <a:normAutofit/>
          </a:bodyPr>
          <a:lstStyle/>
          <a:p>
            <a:r>
              <a:rPr lang="en-US" sz="1800" dirty="0"/>
              <a:t>In the general population, there is a high rate of indeterminate scans due to the high prevalence of abnormal chest radiographs from underlying cardiopulmonary disease</a:t>
            </a:r>
          </a:p>
          <a:p>
            <a:endParaRPr lang="en-US" sz="1800" dirty="0"/>
          </a:p>
          <a:p>
            <a:r>
              <a:rPr lang="en-US" sz="1800" dirty="0"/>
              <a:t>since </a:t>
            </a:r>
            <a:r>
              <a:rPr lang="en-US" sz="1800" b="1" dirty="0"/>
              <a:t>most pregnant women are young, healthy, and without pulmonary pathology</a:t>
            </a:r>
            <a:r>
              <a:rPr lang="en-US" sz="1800" dirty="0"/>
              <a:t>, the estimated percentage of normal chest radiographs is expected to be high. Reflecting this likelihood, studies in pregnant women suspected of having a PE suggest that </a:t>
            </a:r>
            <a:r>
              <a:rPr lang="en-US" sz="1800" b="1" dirty="0"/>
              <a:t>V/Q scanning has a high diagnostic accuracy when the chest radiograph is normal.</a:t>
            </a:r>
          </a:p>
          <a:p>
            <a:endParaRPr lang="en-US" sz="1800" dirty="0"/>
          </a:p>
          <a:p>
            <a:r>
              <a:rPr lang="en-US" sz="1800" dirty="0"/>
              <a:t>Unlike the general population, pregnant women have a relatively low likelihood of indeterminate V/Q scans and a high likelihood of diagnostic V/Q scans.</a:t>
            </a:r>
          </a:p>
          <a:p>
            <a:endParaRPr lang="en-US" sz="1800" dirty="0"/>
          </a:p>
        </p:txBody>
      </p:sp>
    </p:spTree>
    <p:extLst>
      <p:ext uri="{BB962C8B-B14F-4D97-AF65-F5344CB8AC3E}">
        <p14:creationId xmlns:p14="http://schemas.microsoft.com/office/powerpoint/2010/main" val="54208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57D82-6A72-484A-BA69-4C09CFFBA5E2}"/>
              </a:ext>
            </a:extLst>
          </p:cNvPr>
          <p:cNvSpPr>
            <a:spLocks noGrp="1"/>
          </p:cNvSpPr>
          <p:nvPr>
            <p:ph type="title"/>
          </p:nvPr>
        </p:nvSpPr>
        <p:spPr/>
        <p:txBody>
          <a:bodyPr/>
          <a:lstStyle/>
          <a:p>
            <a:r>
              <a:rPr lang="en-US" b="1" dirty="0"/>
              <a:t>CT pulmonary angiography</a:t>
            </a:r>
            <a:endParaRPr lang="en-US" dirty="0"/>
          </a:p>
        </p:txBody>
      </p:sp>
      <p:sp>
        <p:nvSpPr>
          <p:cNvPr id="3" name="Content Placeholder 2">
            <a:extLst>
              <a:ext uri="{FF2B5EF4-FFF2-40B4-BE49-F238E27FC236}">
                <a16:creationId xmlns:a16="http://schemas.microsoft.com/office/drawing/2014/main" xmlns="" id="{204CE5C6-E4DB-46E3-95CA-F96669DC5361}"/>
              </a:ext>
            </a:extLst>
          </p:cNvPr>
          <p:cNvSpPr>
            <a:spLocks noGrp="1"/>
          </p:cNvSpPr>
          <p:nvPr>
            <p:ph idx="1"/>
          </p:nvPr>
        </p:nvSpPr>
        <p:spPr/>
        <p:txBody>
          <a:bodyPr>
            <a:normAutofit/>
          </a:bodyPr>
          <a:lstStyle/>
          <a:p>
            <a:r>
              <a:rPr lang="en-US" sz="1800" dirty="0"/>
              <a:t>the demonstration of a filling defect in any branch of the pulmonary artery (main, lobar, segmental, subsegmental) by contrast enhancement is considered diagnostic of PE during pregnancy.</a:t>
            </a:r>
          </a:p>
          <a:p>
            <a:endParaRPr lang="en-US" sz="1800" dirty="0"/>
          </a:p>
          <a:p>
            <a:r>
              <a:rPr lang="en-US" sz="1800" dirty="0"/>
              <a:t>Indeterminate or nondiagnostic studies are reported when the filling defect is not clearly visualized (eg, embolus in a small peripheral pulmonary artery, poor contrast flow, image interference by motion or hardware artifact).</a:t>
            </a:r>
          </a:p>
          <a:p>
            <a:endParaRPr lang="en-US" sz="1800" dirty="0"/>
          </a:p>
          <a:p>
            <a:r>
              <a:rPr lang="en-US" sz="1800" dirty="0"/>
              <a:t>CTPA has a high negative predictive value for ruling out the diagnosis of PE in pregnancy.</a:t>
            </a:r>
          </a:p>
          <a:p>
            <a:endParaRPr lang="en-US" sz="1800" dirty="0"/>
          </a:p>
        </p:txBody>
      </p:sp>
    </p:spTree>
    <p:extLst>
      <p:ext uri="{BB962C8B-B14F-4D97-AF65-F5344CB8AC3E}">
        <p14:creationId xmlns:p14="http://schemas.microsoft.com/office/powerpoint/2010/main" val="413270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51536-3175-4B22-9159-87E8A32B15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AA506E9-4A04-4B2D-872F-DA9FBA63EB22}"/>
              </a:ext>
            </a:extLst>
          </p:cNvPr>
          <p:cNvSpPr>
            <a:spLocks noGrp="1"/>
          </p:cNvSpPr>
          <p:nvPr>
            <p:ph idx="1"/>
          </p:nvPr>
        </p:nvSpPr>
        <p:spPr/>
        <p:txBody>
          <a:bodyPr>
            <a:normAutofit/>
          </a:bodyPr>
          <a:lstStyle/>
          <a:p>
            <a:r>
              <a:rPr lang="en-US" sz="1800" dirty="0"/>
              <a:t>The increased blood volume and cardiac output in pregnancy make quantifying and timing the intravenous contrast bolus more difficult.</a:t>
            </a:r>
          </a:p>
          <a:p>
            <a:endParaRPr lang="en-US" sz="1800" dirty="0"/>
          </a:p>
          <a:p>
            <a:r>
              <a:rPr lang="en-US" sz="1800" dirty="0"/>
              <a:t>Thus, in the pregnant population, CTPA is diagnostically useful when V/Q scanning is not available or is indeterminate (eg, when the chest radiograph is abnormal) or when an alternate pathology is being considered.</a:t>
            </a:r>
          </a:p>
        </p:txBody>
      </p:sp>
    </p:spTree>
    <p:extLst>
      <p:ext uri="{BB962C8B-B14F-4D97-AF65-F5344CB8AC3E}">
        <p14:creationId xmlns:p14="http://schemas.microsoft.com/office/powerpoint/2010/main" val="355924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941848-4842-46C1-BC14-33C58D07DCBD}"/>
              </a:ext>
            </a:extLst>
          </p:cNvPr>
          <p:cNvSpPr>
            <a:spLocks noGrp="1"/>
          </p:cNvSpPr>
          <p:nvPr>
            <p:ph idx="1"/>
          </p:nvPr>
        </p:nvSpPr>
        <p:spPr/>
        <p:txBody>
          <a:bodyPr>
            <a:normAutofit/>
          </a:bodyPr>
          <a:lstStyle/>
          <a:p>
            <a:r>
              <a:rPr lang="en-US" sz="1800" dirty="0"/>
              <a:t>A high index of clinical suspicion and a low threshold for objective testing are critical to the successful diagnosis of suspected PE in pregnancy.</a:t>
            </a:r>
          </a:p>
          <a:p>
            <a:endParaRPr lang="en-US" sz="1800" dirty="0"/>
          </a:p>
        </p:txBody>
      </p:sp>
      <p:sp>
        <p:nvSpPr>
          <p:cNvPr id="4" name="Title 1">
            <a:extLst>
              <a:ext uri="{FF2B5EF4-FFF2-40B4-BE49-F238E27FC236}">
                <a16:creationId xmlns:a16="http://schemas.microsoft.com/office/drawing/2014/main" xmlns="" id="{0D9CB1ED-4161-45BD-B666-71ACF923EB89}"/>
              </a:ext>
            </a:extLst>
          </p:cNvPr>
          <p:cNvSpPr>
            <a:spLocks noGrp="1"/>
          </p:cNvSpPr>
          <p:nvPr>
            <p:ph type="title"/>
          </p:nvPr>
        </p:nvSpPr>
        <p:spPr>
          <a:xfrm>
            <a:off x="1066800" y="642938"/>
            <a:ext cx="10058400" cy="1371600"/>
          </a:xfrm>
        </p:spPr>
        <p:txBody>
          <a:bodyPr/>
          <a:lstStyle/>
          <a:p>
            <a:r>
              <a:rPr lang="en-US" b="1" dirty="0"/>
              <a:t>DIAGNOSTIC ALGORITHM</a:t>
            </a:r>
            <a:endParaRPr lang="en-US" dirty="0"/>
          </a:p>
        </p:txBody>
      </p:sp>
    </p:spTree>
    <p:extLst>
      <p:ext uri="{BB962C8B-B14F-4D97-AF65-F5344CB8AC3E}">
        <p14:creationId xmlns:p14="http://schemas.microsoft.com/office/powerpoint/2010/main" val="253574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368A0-DFD9-4069-BB23-3D76995EC8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77BAF3E-A4BB-4B28-B5C2-BE70560A6FC8}"/>
              </a:ext>
            </a:extLst>
          </p:cNvPr>
          <p:cNvSpPr>
            <a:spLocks noGrp="1"/>
          </p:cNvSpPr>
          <p:nvPr>
            <p:ph idx="1"/>
          </p:nvPr>
        </p:nvSpPr>
        <p:spPr/>
        <p:txBody>
          <a:bodyPr/>
          <a:lstStyle/>
          <a:p>
            <a:endParaRPr lang="en-US" dirty="0"/>
          </a:p>
        </p:txBody>
      </p:sp>
      <p:pic>
        <p:nvPicPr>
          <p:cNvPr id="6146" name="Picture 2" descr="Image">
            <a:extLst>
              <a:ext uri="{FF2B5EF4-FFF2-40B4-BE49-F238E27FC236}">
                <a16:creationId xmlns:a16="http://schemas.microsoft.com/office/drawing/2014/main" xmlns="" id="{58588C6A-CFA2-42C0-AAB9-8BF3A39E0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411" y="592236"/>
            <a:ext cx="7443178" cy="557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80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3E784-292E-46E6-9474-C562CB8329A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7D73C7E3-0F82-4193-B259-E23D9C413975}"/>
              </a:ext>
            </a:extLst>
          </p:cNvPr>
          <p:cNvSpPr>
            <a:spLocks noGrp="1"/>
          </p:cNvSpPr>
          <p:nvPr>
            <p:ph idx="1"/>
          </p:nvPr>
        </p:nvSpPr>
        <p:spPr/>
        <p:txBody>
          <a:bodyPr>
            <a:normAutofit/>
          </a:bodyPr>
          <a:lstStyle/>
          <a:p>
            <a:r>
              <a:rPr lang="en-US" sz="1800" dirty="0"/>
              <a:t>Pregnancy and the puerperium (postpartum period) are well-established risk factors for venous thromboembolism (VTE)</a:t>
            </a:r>
          </a:p>
          <a:p>
            <a:endParaRPr lang="en-US" sz="1800" dirty="0"/>
          </a:p>
          <a:p>
            <a:r>
              <a:rPr lang="en-US" sz="1800" dirty="0"/>
              <a:t>1 in 1600 pregnancies</a:t>
            </a:r>
          </a:p>
          <a:p>
            <a:r>
              <a:rPr lang="en-US" sz="1800" dirty="0"/>
              <a:t>In the United States, PE is the sixth leading cause of maternal mortality</a:t>
            </a:r>
          </a:p>
        </p:txBody>
      </p:sp>
    </p:spTree>
    <p:extLst>
      <p:ext uri="{BB962C8B-B14F-4D97-AF65-F5344CB8AC3E}">
        <p14:creationId xmlns:p14="http://schemas.microsoft.com/office/powerpoint/2010/main" val="366911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5F2A4-D196-4807-BD58-81720252FD23}"/>
              </a:ext>
            </a:extLst>
          </p:cNvPr>
          <p:cNvSpPr>
            <a:spLocks noGrp="1"/>
          </p:cNvSpPr>
          <p:nvPr>
            <p:ph type="title"/>
          </p:nvPr>
        </p:nvSpPr>
        <p:spPr/>
        <p:txBody>
          <a:bodyPr/>
          <a:lstStyle/>
          <a:p>
            <a:r>
              <a:rPr lang="en-US" b="1" dirty="0"/>
              <a:t>Pretest probability</a:t>
            </a:r>
            <a:endParaRPr lang="en-US" dirty="0"/>
          </a:p>
        </p:txBody>
      </p:sp>
      <p:sp>
        <p:nvSpPr>
          <p:cNvPr id="3" name="Content Placeholder 2">
            <a:extLst>
              <a:ext uri="{FF2B5EF4-FFF2-40B4-BE49-F238E27FC236}">
                <a16:creationId xmlns:a16="http://schemas.microsoft.com/office/drawing/2014/main" xmlns="" id="{7ED4477B-04D7-411E-B912-AB0A04B80C89}"/>
              </a:ext>
            </a:extLst>
          </p:cNvPr>
          <p:cNvSpPr>
            <a:spLocks noGrp="1"/>
          </p:cNvSpPr>
          <p:nvPr>
            <p:ph idx="1"/>
          </p:nvPr>
        </p:nvSpPr>
        <p:spPr>
          <a:xfrm>
            <a:off x="1066800" y="1749287"/>
            <a:ext cx="10058400" cy="4466119"/>
          </a:xfrm>
        </p:spPr>
        <p:txBody>
          <a:bodyPr>
            <a:normAutofit/>
          </a:bodyPr>
          <a:lstStyle/>
          <a:p>
            <a:r>
              <a:rPr lang="en-US" sz="1800" b="1" dirty="0"/>
              <a:t>Wells or Geneva Score</a:t>
            </a:r>
          </a:p>
          <a:p>
            <a:r>
              <a:rPr lang="en-US" sz="1800" dirty="0"/>
              <a:t>The Wells score has limited value in the pregnant population, probably due to the high prevalence of </a:t>
            </a:r>
            <a:r>
              <a:rPr lang="en-US" sz="1800" b="1" dirty="0"/>
              <a:t>baseline tachycardia </a:t>
            </a:r>
            <a:r>
              <a:rPr lang="en-US" sz="1800" dirty="0"/>
              <a:t>and the </a:t>
            </a:r>
            <a:r>
              <a:rPr lang="en-US" sz="1800" b="1" dirty="0"/>
              <a:t>low likelihood of certain risk factors </a:t>
            </a:r>
            <a:r>
              <a:rPr lang="en-US" sz="1800" dirty="0"/>
              <a:t>(eg, malignancy or recent surgery) that are listed on the scoring system.</a:t>
            </a:r>
          </a:p>
          <a:p>
            <a:endParaRPr lang="en-US" sz="1800" dirty="0"/>
          </a:p>
          <a:p>
            <a:r>
              <a:rPr lang="en-US" sz="1800" b="1" dirty="0"/>
              <a:t>Presenting features</a:t>
            </a:r>
          </a:p>
          <a:p>
            <a:r>
              <a:rPr lang="en-US" sz="1800" dirty="0"/>
              <a:t>the clinical manifestations of PE are variable and nonspecific. This nonspecific presentation is magnified during pregnancy due to an overlap between symptoms seen in patients with PE and those associated with the normal physiologic changes of pregnancy (eg, dyspnea occurs in up to 70 percent of normal pregnancies)</a:t>
            </a:r>
          </a:p>
          <a:p>
            <a:endParaRPr lang="en-US" sz="1800" b="1" dirty="0"/>
          </a:p>
          <a:p>
            <a:r>
              <a:rPr lang="en-US" sz="1800" b="1" dirty="0"/>
              <a:t>D-dimer</a:t>
            </a:r>
            <a:endParaRPr lang="en-US" sz="2400" dirty="0"/>
          </a:p>
          <a:p>
            <a:endParaRPr lang="en-US" sz="1800" dirty="0"/>
          </a:p>
          <a:p>
            <a:endParaRPr lang="en-US" sz="2400" dirty="0"/>
          </a:p>
        </p:txBody>
      </p:sp>
    </p:spTree>
    <p:extLst>
      <p:ext uri="{BB962C8B-B14F-4D97-AF65-F5344CB8AC3E}">
        <p14:creationId xmlns:p14="http://schemas.microsoft.com/office/powerpoint/2010/main" val="301050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F36A2-1523-4D39-AC1D-D867F4BF8D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BA78F27-AD38-40F1-86E7-75F5C78CD1B1}"/>
              </a:ext>
            </a:extLst>
          </p:cNvPr>
          <p:cNvPicPr>
            <a:picLocks noGrp="1" noChangeAspect="1"/>
          </p:cNvPicPr>
          <p:nvPr>
            <p:ph idx="1"/>
          </p:nvPr>
        </p:nvPicPr>
        <p:blipFill>
          <a:blip r:embed="rId2"/>
          <a:stretch>
            <a:fillRect/>
          </a:stretch>
        </p:blipFill>
        <p:spPr>
          <a:xfrm>
            <a:off x="1321416" y="437456"/>
            <a:ext cx="9549168" cy="5983088"/>
          </a:xfrm>
        </p:spPr>
      </p:pic>
    </p:spTree>
    <p:extLst>
      <p:ext uri="{BB962C8B-B14F-4D97-AF65-F5344CB8AC3E}">
        <p14:creationId xmlns:p14="http://schemas.microsoft.com/office/powerpoint/2010/main" val="375608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37D49-EC82-485E-B4D3-8B7897E614E1}"/>
              </a:ext>
            </a:extLst>
          </p:cNvPr>
          <p:cNvSpPr>
            <a:spLocks noGrp="1"/>
          </p:cNvSpPr>
          <p:nvPr>
            <p:ph type="title"/>
          </p:nvPr>
        </p:nvSpPr>
        <p:spPr/>
        <p:txBody>
          <a:bodyPr/>
          <a:lstStyle/>
          <a:p>
            <a:r>
              <a:rPr lang="en-US" dirty="0"/>
              <a:t>An alternative approach</a:t>
            </a:r>
          </a:p>
        </p:txBody>
      </p:sp>
      <p:sp>
        <p:nvSpPr>
          <p:cNvPr id="3" name="Content Placeholder 2">
            <a:extLst>
              <a:ext uri="{FF2B5EF4-FFF2-40B4-BE49-F238E27FC236}">
                <a16:creationId xmlns:a16="http://schemas.microsoft.com/office/drawing/2014/main" xmlns="" id="{1BF44291-5CA9-4589-984A-60E85645A1F0}"/>
              </a:ext>
            </a:extLst>
          </p:cNvPr>
          <p:cNvSpPr>
            <a:spLocks noGrp="1"/>
          </p:cNvSpPr>
          <p:nvPr>
            <p:ph idx="1"/>
          </p:nvPr>
        </p:nvSpPr>
        <p:spPr/>
        <p:txBody>
          <a:bodyPr>
            <a:normAutofit/>
          </a:bodyPr>
          <a:lstStyle/>
          <a:p>
            <a:r>
              <a:rPr lang="en-US" sz="1800" b="1" dirty="0"/>
              <a:t>Initial CUS</a:t>
            </a:r>
          </a:p>
          <a:p>
            <a:r>
              <a:rPr lang="en-US" sz="1800" dirty="0"/>
              <a:t>Avoidance of radiation and contrast in the pregnant patient</a:t>
            </a:r>
          </a:p>
          <a:p>
            <a:endParaRPr lang="en-US" sz="1800" dirty="0"/>
          </a:p>
          <a:p>
            <a:r>
              <a:rPr lang="en-US" sz="1800" dirty="0"/>
              <a:t>In nonpregnant patients with suspected PE, the </a:t>
            </a:r>
            <a:r>
              <a:rPr lang="en-US" sz="1800" b="1" dirty="0"/>
              <a:t>prevalence of DVT is 9 to 12 percent</a:t>
            </a:r>
          </a:p>
          <a:p>
            <a:r>
              <a:rPr lang="en-US" sz="1800" dirty="0"/>
              <a:t>potentially wastes valuable time in the workup of pregnant patients suspected of having PE.</a:t>
            </a:r>
          </a:p>
          <a:p>
            <a:r>
              <a:rPr lang="en-US" sz="1800" dirty="0"/>
              <a:t>We reserve CUS for pregnant patients suspected of having a PE in whom the clinical evaluation suggests a coexistent or symptomatic DVT</a:t>
            </a:r>
          </a:p>
          <a:p>
            <a:endParaRPr lang="en-US" sz="1800" dirty="0"/>
          </a:p>
        </p:txBody>
      </p:sp>
    </p:spTree>
    <p:extLst>
      <p:ext uri="{BB962C8B-B14F-4D97-AF65-F5344CB8AC3E}">
        <p14:creationId xmlns:p14="http://schemas.microsoft.com/office/powerpoint/2010/main" val="1265483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35FE1-6985-4800-A34F-DF520720A631}"/>
              </a:ext>
            </a:extLst>
          </p:cNvPr>
          <p:cNvSpPr>
            <a:spLocks noGrp="1"/>
          </p:cNvSpPr>
          <p:nvPr>
            <p:ph type="title"/>
          </p:nvPr>
        </p:nvSpPr>
        <p:spPr/>
        <p:txBody>
          <a:bodyPr/>
          <a:lstStyle/>
          <a:p>
            <a:r>
              <a:rPr lang="en-US" b="1" dirty="0"/>
              <a:t>Comparison of V/Q scan and CTPA</a:t>
            </a:r>
            <a:endParaRPr lang="en-US" dirty="0"/>
          </a:p>
        </p:txBody>
      </p:sp>
      <p:sp>
        <p:nvSpPr>
          <p:cNvPr id="3" name="Content Placeholder 2">
            <a:extLst>
              <a:ext uri="{FF2B5EF4-FFF2-40B4-BE49-F238E27FC236}">
                <a16:creationId xmlns:a16="http://schemas.microsoft.com/office/drawing/2014/main" xmlns="" id="{64101EBD-86A5-45AB-83CA-C85D211E4681}"/>
              </a:ext>
            </a:extLst>
          </p:cNvPr>
          <p:cNvSpPr>
            <a:spLocks noGrp="1"/>
          </p:cNvSpPr>
          <p:nvPr>
            <p:ph idx="1"/>
          </p:nvPr>
        </p:nvSpPr>
        <p:spPr/>
        <p:txBody>
          <a:bodyPr>
            <a:normAutofit/>
          </a:bodyPr>
          <a:lstStyle/>
          <a:p>
            <a:r>
              <a:rPr lang="en-US" sz="1800" dirty="0"/>
              <a:t>Two initial studies suggest that </a:t>
            </a:r>
            <a:r>
              <a:rPr lang="en-US" sz="1800" b="1" dirty="0"/>
              <a:t>CTPA is inferior to V/Q scanning</a:t>
            </a:r>
          </a:p>
          <a:p>
            <a:endParaRPr lang="en-US" sz="1800" dirty="0"/>
          </a:p>
          <a:p>
            <a:r>
              <a:rPr lang="en-US" sz="1800" dirty="0"/>
              <a:t>the discrepancy in the diagnostic accuracy of CTPA between pregnant and nonpregnant patients has been ascribed to interrupted flow from the inferior vena cava or altered flow of contrast material due to high plasma volume in pregnancy</a:t>
            </a:r>
          </a:p>
          <a:p>
            <a:endParaRPr lang="en-US" sz="1800" dirty="0"/>
          </a:p>
          <a:p>
            <a:r>
              <a:rPr lang="en-US" sz="1800" dirty="0"/>
              <a:t>CTPA may be more readily available in some institutions during off-duty hours. In addition, it has been shown to identify alternate pathologies in 12 to 13 percent of cases.</a:t>
            </a:r>
          </a:p>
          <a:p>
            <a:r>
              <a:rPr lang="en-US" sz="1800" dirty="0"/>
              <a:t>coexistent renal insufficiency, contrast allergies, or weight limitations of the CT table may limit its use in individual patients.</a:t>
            </a:r>
          </a:p>
        </p:txBody>
      </p:sp>
    </p:spTree>
    <p:extLst>
      <p:ext uri="{BB962C8B-B14F-4D97-AF65-F5344CB8AC3E}">
        <p14:creationId xmlns:p14="http://schemas.microsoft.com/office/powerpoint/2010/main" val="417625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16DF3-4BA1-492C-8C00-6B593D7C2101}"/>
              </a:ext>
            </a:extLst>
          </p:cNvPr>
          <p:cNvSpPr>
            <a:spLocks noGrp="1"/>
          </p:cNvSpPr>
          <p:nvPr>
            <p:ph type="title"/>
          </p:nvPr>
        </p:nvSpPr>
        <p:spPr/>
        <p:txBody>
          <a:bodyPr/>
          <a:lstStyle/>
          <a:p>
            <a:r>
              <a:rPr lang="en-US" b="1" dirty="0"/>
              <a:t>Radiation and contrast exposure</a:t>
            </a:r>
            <a:endParaRPr lang="en-US" dirty="0"/>
          </a:p>
        </p:txBody>
      </p:sp>
      <p:sp>
        <p:nvSpPr>
          <p:cNvPr id="3" name="Content Placeholder 2">
            <a:extLst>
              <a:ext uri="{FF2B5EF4-FFF2-40B4-BE49-F238E27FC236}">
                <a16:creationId xmlns:a16="http://schemas.microsoft.com/office/drawing/2014/main" xmlns="" id="{EA006396-386E-4DE1-8946-0E9F43252701}"/>
              </a:ext>
            </a:extLst>
          </p:cNvPr>
          <p:cNvSpPr>
            <a:spLocks noGrp="1"/>
          </p:cNvSpPr>
          <p:nvPr>
            <p:ph idx="1"/>
          </p:nvPr>
        </p:nvSpPr>
        <p:spPr/>
        <p:txBody>
          <a:bodyPr>
            <a:normAutofit/>
          </a:bodyPr>
          <a:lstStyle/>
          <a:p>
            <a:r>
              <a:rPr lang="en-US" sz="1800" dirty="0"/>
              <a:t>In general, the risk of radiation (from V/Q scanning and CTPA) and iodinated contrast is considered low and must be weighed against the 20 to 30 percent risk of maternal mortality of untreated PE.</a:t>
            </a:r>
          </a:p>
          <a:p>
            <a:endParaRPr lang="en-US" sz="1800" dirty="0"/>
          </a:p>
          <a:p>
            <a:r>
              <a:rPr lang="en-US" sz="1800" dirty="0"/>
              <a:t>the risk of radiation-associated abnormalities to be negligible, at less than 50 </a:t>
            </a:r>
            <a:r>
              <a:rPr lang="en-US" sz="1800" dirty="0" err="1"/>
              <a:t>mGy</a:t>
            </a:r>
            <a:r>
              <a:rPr lang="en-US" sz="1800" dirty="0"/>
              <a:t> when compared with other risks of pregnancy</a:t>
            </a:r>
          </a:p>
          <a:p>
            <a:endParaRPr lang="en-US" sz="1800" dirty="0"/>
          </a:p>
          <a:p>
            <a:r>
              <a:rPr lang="en-US" sz="1800" dirty="0"/>
              <a:t>In general, it is considered that the mother assumes a greater carcinogenic risk (particularly, for lung and breast cancer) than the fetus.</a:t>
            </a:r>
          </a:p>
          <a:p>
            <a:endParaRPr lang="en-US" sz="1800" dirty="0"/>
          </a:p>
        </p:txBody>
      </p:sp>
    </p:spTree>
    <p:extLst>
      <p:ext uri="{BB962C8B-B14F-4D97-AF65-F5344CB8AC3E}">
        <p14:creationId xmlns:p14="http://schemas.microsoft.com/office/powerpoint/2010/main" val="393965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D459C-3589-47E1-99AA-C2944D2CA3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89F0678-58D7-490B-88CE-FA08551DDB23}"/>
              </a:ext>
            </a:extLst>
          </p:cNvPr>
          <p:cNvSpPr>
            <a:spLocks noGrp="1"/>
          </p:cNvSpPr>
          <p:nvPr>
            <p:ph idx="1"/>
          </p:nvPr>
        </p:nvSpPr>
        <p:spPr/>
        <p:txBody>
          <a:bodyPr/>
          <a:lstStyle/>
          <a:p>
            <a:pPr lvl="0">
              <a:buClr>
                <a:prstClr val="black">
                  <a:lumMod val="85000"/>
                  <a:lumOff val="15000"/>
                </a:prstClr>
              </a:buClr>
            </a:pPr>
            <a:r>
              <a:rPr lang="en-US" sz="1800" dirty="0">
                <a:solidFill>
                  <a:prstClr val="black"/>
                </a:solidFill>
              </a:rPr>
              <a:t>CTPA delivers slightly lower fetal radiation doses than V/Q scanning (0.003 to 0.131 </a:t>
            </a:r>
            <a:r>
              <a:rPr lang="en-US" sz="1800" dirty="0" err="1">
                <a:solidFill>
                  <a:prstClr val="black"/>
                </a:solidFill>
              </a:rPr>
              <a:t>mGy</a:t>
            </a:r>
            <a:r>
              <a:rPr lang="en-US" sz="1800" dirty="0">
                <a:solidFill>
                  <a:prstClr val="black"/>
                </a:solidFill>
              </a:rPr>
              <a:t> versus 0.32 to 0.74 </a:t>
            </a:r>
            <a:r>
              <a:rPr lang="en-US" sz="1800" dirty="0" err="1">
                <a:solidFill>
                  <a:prstClr val="black"/>
                </a:solidFill>
              </a:rPr>
              <a:t>mGy</a:t>
            </a:r>
            <a:r>
              <a:rPr lang="en-US" sz="1800" dirty="0">
                <a:solidFill>
                  <a:prstClr val="black"/>
                </a:solidFill>
              </a:rPr>
              <a:t>, in the first through third trimester)</a:t>
            </a:r>
          </a:p>
          <a:p>
            <a:endParaRPr lang="en-US" sz="1800" dirty="0"/>
          </a:p>
          <a:p>
            <a:r>
              <a:rPr lang="en-US" sz="1800" dirty="0"/>
              <a:t>CTPA delivers higher maternal doses of radiation than V/Q scanning (7.3 versus 0.9 mSv)</a:t>
            </a:r>
          </a:p>
          <a:p>
            <a:endParaRPr lang="en-US" sz="1800" dirty="0"/>
          </a:p>
          <a:p>
            <a:r>
              <a:rPr lang="en-US" sz="1800" dirty="0"/>
              <a:t>V/Q scanning results in substantially (150-fold) lower breast and lung irradiation than CTPA</a:t>
            </a:r>
          </a:p>
          <a:p>
            <a:endParaRPr lang="en-US" sz="1800" dirty="0"/>
          </a:p>
          <a:p>
            <a:r>
              <a:rPr lang="en-US" sz="1800" dirty="0"/>
              <a:t>The combination of a chest radiograph, V/Q scanning, and pulmonary arteriography has an estimated fetal radiation exposure less than 0.5 mSv. This is 100 to 200 times less than the dose thought to produce a significant risk of fetal anomalies.</a:t>
            </a:r>
          </a:p>
        </p:txBody>
      </p:sp>
    </p:spTree>
    <p:extLst>
      <p:ext uri="{BB962C8B-B14F-4D97-AF65-F5344CB8AC3E}">
        <p14:creationId xmlns:p14="http://schemas.microsoft.com/office/powerpoint/2010/main" val="102802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AAA6D-2405-4818-B3A4-E01DE11CC44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D3A26AEC-E0E8-45D6-81C9-E60F0A4BD312}"/>
              </a:ext>
            </a:extLst>
          </p:cNvPr>
          <p:cNvGraphicFramePr>
            <a:graphicFrameLocks noGrp="1"/>
          </p:cNvGraphicFramePr>
          <p:nvPr>
            <p:ph idx="1"/>
            <p:extLst>
              <p:ext uri="{D42A27DB-BD31-4B8C-83A1-F6EECF244321}">
                <p14:modId xmlns:p14="http://schemas.microsoft.com/office/powerpoint/2010/main" val="4006998187"/>
              </p:ext>
            </p:extLst>
          </p:nvPr>
        </p:nvGraphicFramePr>
        <p:xfrm>
          <a:off x="278294" y="278296"/>
          <a:ext cx="8136836" cy="6096004"/>
        </p:xfrm>
        <a:graphic>
          <a:graphicData uri="http://schemas.openxmlformats.org/drawingml/2006/table">
            <a:tbl>
              <a:tblPr/>
              <a:tblGrid>
                <a:gridCol w="4068418">
                  <a:extLst>
                    <a:ext uri="{9D8B030D-6E8A-4147-A177-3AD203B41FA5}">
                      <a16:colId xmlns:a16="http://schemas.microsoft.com/office/drawing/2014/main" xmlns="" val="798384507"/>
                    </a:ext>
                  </a:extLst>
                </a:gridCol>
                <a:gridCol w="4068418">
                  <a:extLst>
                    <a:ext uri="{9D8B030D-6E8A-4147-A177-3AD203B41FA5}">
                      <a16:colId xmlns:a16="http://schemas.microsoft.com/office/drawing/2014/main" xmlns="" val="3997333048"/>
                    </a:ext>
                  </a:extLst>
                </a:gridCol>
              </a:tblGrid>
              <a:tr h="239059">
                <a:tc>
                  <a:txBody>
                    <a:bodyPr/>
                    <a:lstStyle/>
                    <a:p>
                      <a:pPr algn="ctr" fontAlgn="ctr"/>
                      <a:r>
                        <a:rPr lang="en-US" sz="1100" b="1">
                          <a:effectLst/>
                        </a:rPr>
                        <a:t>Type of examination</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100" b="1">
                          <a:effectLst/>
                        </a:rPr>
                        <a:t>Fetal dose* (mGy)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xmlns="" val="649599238"/>
                  </a:ext>
                </a:extLst>
              </a:tr>
              <a:tr h="239059">
                <a:tc gridSpan="2">
                  <a:txBody>
                    <a:bodyPr/>
                    <a:lstStyle/>
                    <a:p>
                      <a:pPr fontAlgn="t"/>
                      <a:r>
                        <a:rPr lang="en-US" sz="1100" b="1">
                          <a:effectLst/>
                        </a:rPr>
                        <a:t>Very low-dose examinations (&lt;0.1 mGy)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3215380169"/>
                  </a:ext>
                </a:extLst>
              </a:tr>
              <a:tr h="418353">
                <a:tc>
                  <a:txBody>
                    <a:bodyPr/>
                    <a:lstStyle/>
                    <a:p>
                      <a:pPr fontAlgn="t"/>
                      <a:r>
                        <a:rPr lang="en-US" sz="1100">
                          <a:effectLst/>
                        </a:rPr>
                        <a:t>Cervical spine radiography (anteroposterior and lateral views)</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&lt;0.001</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96290675"/>
                  </a:ext>
                </a:extLst>
              </a:tr>
              <a:tr h="239059">
                <a:tc>
                  <a:txBody>
                    <a:bodyPr/>
                    <a:lstStyle/>
                    <a:p>
                      <a:pPr fontAlgn="t"/>
                      <a:r>
                        <a:rPr lang="en-US" sz="1100">
                          <a:effectLst/>
                        </a:rPr>
                        <a:t>Radiography of any extremity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&lt;0.001</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4215691679"/>
                  </a:ext>
                </a:extLst>
              </a:tr>
              <a:tr h="239059">
                <a:tc>
                  <a:txBody>
                    <a:bodyPr/>
                    <a:lstStyle/>
                    <a:p>
                      <a:pPr fontAlgn="t"/>
                      <a:r>
                        <a:rPr lang="en-US" sz="1100">
                          <a:effectLst/>
                        </a:rPr>
                        <a:t>Mammography (two views)</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0.001 to 0.01</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387867740"/>
                  </a:ext>
                </a:extLst>
              </a:tr>
              <a:tr h="239059">
                <a:tc>
                  <a:txBody>
                    <a:bodyPr/>
                    <a:lstStyle/>
                    <a:p>
                      <a:pPr fontAlgn="t"/>
                      <a:r>
                        <a:rPr lang="en-US" sz="1100">
                          <a:effectLst/>
                        </a:rPr>
                        <a:t>Chest radiography (two views)</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100">
                          <a:effectLst/>
                        </a:rPr>
                        <a:t>0.0005 to 0.01</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3305510"/>
                  </a:ext>
                </a:extLst>
              </a:tr>
              <a:tr h="239059">
                <a:tc gridSpan="2">
                  <a:txBody>
                    <a:bodyPr/>
                    <a:lstStyle/>
                    <a:p>
                      <a:pPr fontAlgn="t"/>
                      <a:r>
                        <a:rPr lang="en-US" sz="1100" b="1">
                          <a:effectLst/>
                        </a:rPr>
                        <a:t>Low- to moderate-dose examinations (0.1 to 10 mGy)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3141659"/>
                  </a:ext>
                </a:extLst>
              </a:tr>
              <a:tr h="239059">
                <a:tc gridSpan="2">
                  <a:txBody>
                    <a:bodyPr/>
                    <a:lstStyle/>
                    <a:p>
                      <a:pPr fontAlgn="t"/>
                      <a:r>
                        <a:rPr lang="en-US" sz="1100">
                          <a:effectLst/>
                        </a:rPr>
                        <a:t>Radiography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4134675808"/>
                  </a:ext>
                </a:extLst>
              </a:tr>
              <a:tr h="239059">
                <a:tc>
                  <a:txBody>
                    <a:bodyPr/>
                    <a:lstStyle/>
                    <a:p>
                      <a:pPr fontAlgn="t"/>
                      <a:r>
                        <a:rPr lang="en-US" sz="1100">
                          <a:effectLst/>
                        </a:rPr>
                        <a:t>Abdominal radiography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0.1 to 3.0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758242669"/>
                  </a:ext>
                </a:extLst>
              </a:tr>
              <a:tr h="239059">
                <a:tc>
                  <a:txBody>
                    <a:bodyPr/>
                    <a:lstStyle/>
                    <a:p>
                      <a:pPr fontAlgn="t"/>
                      <a:r>
                        <a:rPr lang="en-US" sz="1100">
                          <a:effectLst/>
                        </a:rPr>
                        <a:t>Lumbar spine radiography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1.0 to 10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16807105"/>
                  </a:ext>
                </a:extLst>
              </a:tr>
              <a:tr h="239059">
                <a:tc>
                  <a:txBody>
                    <a:bodyPr/>
                    <a:lstStyle/>
                    <a:p>
                      <a:pPr fontAlgn="t"/>
                      <a:r>
                        <a:rPr lang="en-US" sz="1100">
                          <a:effectLst/>
                        </a:rPr>
                        <a:t>Intravenous pyelography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5 to 10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781015200"/>
                  </a:ext>
                </a:extLst>
              </a:tr>
              <a:tr h="239059">
                <a:tc>
                  <a:txBody>
                    <a:bodyPr/>
                    <a:lstStyle/>
                    <a:p>
                      <a:pPr fontAlgn="t"/>
                      <a:r>
                        <a:rPr lang="en-US" sz="1100">
                          <a:effectLst/>
                        </a:rPr>
                        <a:t>Double-contrast barium enema</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1.0 to 20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174749815"/>
                  </a:ext>
                </a:extLst>
              </a:tr>
              <a:tr h="239059">
                <a:tc gridSpan="2">
                  <a:txBody>
                    <a:bodyPr/>
                    <a:lstStyle/>
                    <a:p>
                      <a:pPr fontAlgn="t"/>
                      <a:r>
                        <a:rPr lang="en-US" sz="1100">
                          <a:effectLst/>
                        </a:rPr>
                        <a:t>CT</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2322787615"/>
                  </a:ext>
                </a:extLst>
              </a:tr>
              <a:tr h="239059">
                <a:tc>
                  <a:txBody>
                    <a:bodyPr/>
                    <a:lstStyle/>
                    <a:p>
                      <a:pPr fontAlgn="t"/>
                      <a:r>
                        <a:rPr lang="en-US" sz="1100">
                          <a:effectLst/>
                        </a:rPr>
                        <a:t>Head or neck CT</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1.0 to 10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738551944"/>
                  </a:ext>
                </a:extLst>
              </a:tr>
              <a:tr h="239059">
                <a:tc>
                  <a:txBody>
                    <a:bodyPr/>
                    <a:lstStyle/>
                    <a:p>
                      <a:pPr fontAlgn="t"/>
                      <a:r>
                        <a:rPr lang="en-US" sz="1100">
                          <a:effectLst/>
                        </a:rPr>
                        <a:t>Chest CT or CT pulmonary angiography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0.01 to 0.66</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811164629"/>
                  </a:ext>
                </a:extLst>
              </a:tr>
              <a:tr h="418353">
                <a:tc>
                  <a:txBody>
                    <a:bodyPr/>
                    <a:lstStyle/>
                    <a:p>
                      <a:pPr fontAlgn="t"/>
                      <a:r>
                        <a:rPr lang="en-US" sz="1100">
                          <a:effectLst/>
                        </a:rPr>
                        <a:t>Limited CT pelvimetry (single axial section through the femoral heads)</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&lt;1</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027510442"/>
                  </a:ext>
                </a:extLst>
              </a:tr>
              <a:tr h="239059">
                <a:tc gridSpan="2">
                  <a:txBody>
                    <a:bodyPr/>
                    <a:lstStyle/>
                    <a:p>
                      <a:pPr fontAlgn="t"/>
                      <a:r>
                        <a:rPr lang="en-US" sz="1100">
                          <a:effectLst/>
                        </a:rPr>
                        <a:t>Nuclear medicine</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3378832733"/>
                  </a:ext>
                </a:extLst>
              </a:tr>
              <a:tr h="239059">
                <a:tc>
                  <a:txBody>
                    <a:bodyPr/>
                    <a:lstStyle/>
                    <a:p>
                      <a:pPr fontAlgn="t"/>
                      <a:r>
                        <a:rPr lang="en-US" sz="1100">
                          <a:effectLst/>
                        </a:rPr>
                        <a:t>Low-dose perfusion scintigraphy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0.1 to 0.5</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748879020"/>
                  </a:ext>
                </a:extLst>
              </a:tr>
              <a:tr h="239059">
                <a:tc>
                  <a:txBody>
                    <a:bodyPr/>
                    <a:lstStyle/>
                    <a:p>
                      <a:pPr fontAlgn="t"/>
                      <a:r>
                        <a:rPr lang="en-US" sz="1100">
                          <a:effectLst/>
                        </a:rPr>
                        <a:t>Technetium-99m bone scintigraphy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4 to 5</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606024909"/>
                  </a:ext>
                </a:extLst>
              </a:tr>
              <a:tr h="239059">
                <a:tc>
                  <a:txBody>
                    <a:bodyPr/>
                    <a:lstStyle/>
                    <a:p>
                      <a:pPr fontAlgn="t"/>
                      <a:r>
                        <a:rPr lang="en-US" sz="1100">
                          <a:effectLst/>
                        </a:rPr>
                        <a:t>Pulmonary digital subtraction angiography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100">
                          <a:effectLst/>
                        </a:rPr>
                        <a:t>0.5</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97866632"/>
                  </a:ext>
                </a:extLst>
              </a:tr>
              <a:tr h="239059">
                <a:tc gridSpan="2">
                  <a:txBody>
                    <a:bodyPr/>
                    <a:lstStyle/>
                    <a:p>
                      <a:pPr fontAlgn="t"/>
                      <a:r>
                        <a:rPr lang="en-US" sz="1100" b="1">
                          <a:effectLst/>
                        </a:rPr>
                        <a:t>Higher-dose examinations (10 to 50 mGy)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xmlns="" val="3989569994"/>
                  </a:ext>
                </a:extLst>
              </a:tr>
              <a:tr h="239059">
                <a:tc>
                  <a:txBody>
                    <a:bodyPr/>
                    <a:lstStyle/>
                    <a:p>
                      <a:pPr fontAlgn="t"/>
                      <a:r>
                        <a:rPr lang="en-US" sz="1100">
                          <a:effectLst/>
                        </a:rPr>
                        <a:t>Abdominal CT</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1.3 to 35</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701098353"/>
                  </a:ext>
                </a:extLst>
              </a:tr>
              <a:tr h="239059">
                <a:tc>
                  <a:txBody>
                    <a:bodyPr/>
                    <a:lstStyle/>
                    <a:p>
                      <a:pPr fontAlgn="t"/>
                      <a:r>
                        <a:rPr lang="en-US" sz="1100">
                          <a:effectLst/>
                        </a:rPr>
                        <a:t>Pelvic CT</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a:effectLst/>
                        </a:rPr>
                        <a:t>10 to 50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174197444"/>
                  </a:ext>
                </a:extLst>
              </a:tr>
              <a:tr h="239059">
                <a:tc>
                  <a:txBody>
                    <a:bodyPr/>
                    <a:lstStyle/>
                    <a:p>
                      <a:pPr fontAlgn="t"/>
                      <a:r>
                        <a:rPr lang="en-US" sz="1100" baseline="30000">
                          <a:effectLst/>
                        </a:rPr>
                        <a:t>18</a:t>
                      </a:r>
                      <a:r>
                        <a:rPr lang="en-US" sz="1100">
                          <a:effectLst/>
                        </a:rPr>
                        <a:t>F PET/CT whole-body scintigraphy</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100" dirty="0">
                          <a:effectLst/>
                        </a:rPr>
                        <a:t>10 to 50</a:t>
                      </a:r>
                    </a:p>
                  </a:txBody>
                  <a:tcPr marL="37742" marR="37742" marT="18871" marB="1887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412986924"/>
                  </a:ext>
                </a:extLst>
              </a:tr>
            </a:tbl>
          </a:graphicData>
        </a:graphic>
      </p:graphicFrame>
    </p:spTree>
    <p:extLst>
      <p:ext uri="{BB962C8B-B14F-4D97-AF65-F5344CB8AC3E}">
        <p14:creationId xmlns:p14="http://schemas.microsoft.com/office/powerpoint/2010/main" val="309661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0716F-82B1-462C-8F55-5C6EAFDC1AAB}"/>
              </a:ext>
            </a:extLst>
          </p:cNvPr>
          <p:cNvSpPr>
            <a:spLocks noGrp="1"/>
          </p:cNvSpPr>
          <p:nvPr>
            <p:ph type="title"/>
          </p:nvPr>
        </p:nvSpPr>
        <p:spPr/>
        <p:txBody>
          <a:bodyPr/>
          <a:lstStyle/>
          <a:p>
            <a:r>
              <a:rPr lang="en-US" b="1" dirty="0"/>
              <a:t>DIFFERENTIAL DIAGNOSIS OF PE</a:t>
            </a:r>
            <a:endParaRPr lang="en-US" dirty="0"/>
          </a:p>
        </p:txBody>
      </p:sp>
      <p:sp>
        <p:nvSpPr>
          <p:cNvPr id="3" name="Content Placeholder 2">
            <a:extLst>
              <a:ext uri="{FF2B5EF4-FFF2-40B4-BE49-F238E27FC236}">
                <a16:creationId xmlns:a16="http://schemas.microsoft.com/office/drawing/2014/main" xmlns="" id="{118F349E-C6DF-4A1E-81EE-B43056C70A15}"/>
              </a:ext>
            </a:extLst>
          </p:cNvPr>
          <p:cNvSpPr>
            <a:spLocks noGrp="1"/>
          </p:cNvSpPr>
          <p:nvPr>
            <p:ph idx="1"/>
          </p:nvPr>
        </p:nvSpPr>
        <p:spPr/>
        <p:txBody>
          <a:bodyPr>
            <a:normAutofit/>
          </a:bodyPr>
          <a:lstStyle/>
          <a:p>
            <a:r>
              <a:rPr lang="en-US" sz="2000" b="1" dirty="0"/>
              <a:t>Pregnancy</a:t>
            </a:r>
          </a:p>
          <a:p>
            <a:r>
              <a:rPr lang="en-US" sz="2000" b="1" dirty="0"/>
              <a:t>Peripartum cardiomyopathy</a:t>
            </a:r>
          </a:p>
          <a:p>
            <a:endParaRPr lang="en-US" sz="2000" b="1" dirty="0"/>
          </a:p>
          <a:p>
            <a:r>
              <a:rPr lang="en-US" sz="2000" b="1" dirty="0"/>
              <a:t>pneumothorax, vasculitis, and pneumonia</a:t>
            </a:r>
          </a:p>
        </p:txBody>
      </p:sp>
    </p:spTree>
    <p:extLst>
      <p:ext uri="{BB962C8B-B14F-4D97-AF65-F5344CB8AC3E}">
        <p14:creationId xmlns:p14="http://schemas.microsoft.com/office/powerpoint/2010/main" val="356920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A95F2-968B-4339-B66E-5EF1E35BB8EB}"/>
              </a:ext>
            </a:extLst>
          </p:cNvPr>
          <p:cNvSpPr>
            <a:spLocks noGrp="1"/>
          </p:cNvSpPr>
          <p:nvPr>
            <p:ph type="title"/>
          </p:nvPr>
        </p:nvSpPr>
        <p:spPr/>
        <p:txBody>
          <a:bodyPr/>
          <a:lstStyle/>
          <a:p>
            <a:r>
              <a:rPr lang="en-US" b="1" dirty="0"/>
              <a:t>Treatment</a:t>
            </a:r>
          </a:p>
        </p:txBody>
      </p:sp>
      <p:sp>
        <p:nvSpPr>
          <p:cNvPr id="3" name="Content Placeholder 2">
            <a:extLst>
              <a:ext uri="{FF2B5EF4-FFF2-40B4-BE49-F238E27FC236}">
                <a16:creationId xmlns:a16="http://schemas.microsoft.com/office/drawing/2014/main" xmlns="" id="{8A165E4E-FC48-4D16-8C94-6D75D49F0F0E}"/>
              </a:ext>
            </a:extLst>
          </p:cNvPr>
          <p:cNvSpPr>
            <a:spLocks noGrp="1"/>
          </p:cNvSpPr>
          <p:nvPr>
            <p:ph idx="1"/>
          </p:nvPr>
        </p:nvSpPr>
        <p:spPr/>
        <p:txBody>
          <a:bodyPr>
            <a:normAutofit/>
          </a:bodyPr>
          <a:lstStyle/>
          <a:p>
            <a:r>
              <a:rPr lang="en-US" sz="1800" dirty="0"/>
              <a:t>When there is a </a:t>
            </a:r>
            <a:r>
              <a:rPr lang="en-US" sz="1800" b="1" dirty="0"/>
              <a:t>high clinical suspicion </a:t>
            </a:r>
            <a:r>
              <a:rPr lang="en-US" sz="1800" dirty="0"/>
              <a:t>for acute PE, </a:t>
            </a:r>
            <a:r>
              <a:rPr lang="en-US" sz="1800" b="1" dirty="0"/>
              <a:t>empiric anticoagulant therapy </a:t>
            </a:r>
            <a:r>
              <a:rPr lang="en-US" sz="1800" dirty="0"/>
              <a:t>is indicated prior to the diagnostic evaluation. Anticoagulant therapy is discontinued if VTE is excluded.</a:t>
            </a:r>
          </a:p>
          <a:p>
            <a:endParaRPr lang="en-US" sz="1800" dirty="0"/>
          </a:p>
          <a:p>
            <a:r>
              <a:rPr lang="en-US" sz="1800" dirty="0"/>
              <a:t>For those patients in whom PE is suspected but </a:t>
            </a:r>
            <a:r>
              <a:rPr lang="en-US" sz="1800" b="1" dirty="0"/>
              <a:t>anticoagulant therapy is contraindicated</a:t>
            </a:r>
            <a:r>
              <a:rPr lang="en-US" sz="1800" dirty="0"/>
              <a:t>, diagnostic evaluation should be expedited. Anticoagulation-independent therapy (eg, </a:t>
            </a:r>
            <a:r>
              <a:rPr lang="en-US" sz="1800" b="1" dirty="0"/>
              <a:t>inferior vena cava filter</a:t>
            </a:r>
            <a:r>
              <a:rPr lang="en-US" sz="1800" dirty="0"/>
              <a:t>) is indicated if VTE is confirmed.</a:t>
            </a:r>
          </a:p>
          <a:p>
            <a:endParaRPr lang="en-US" sz="1800" dirty="0"/>
          </a:p>
          <a:p>
            <a:r>
              <a:rPr lang="en-US" sz="1800" dirty="0"/>
              <a:t>When there is suspicion for </a:t>
            </a:r>
            <a:r>
              <a:rPr lang="en-US" sz="1800" b="1" dirty="0"/>
              <a:t>DVT alone </a:t>
            </a:r>
            <a:r>
              <a:rPr lang="en-US" sz="1800" dirty="0"/>
              <a:t>(no clinical evidence or suspicion of acute PE),</a:t>
            </a:r>
            <a:r>
              <a:rPr lang="en-US" sz="1800" b="1" dirty="0"/>
              <a:t>anticoagulant therapy is generally withheld until VTE is confirmed</a:t>
            </a:r>
            <a:r>
              <a:rPr lang="en-US" sz="1800" dirty="0"/>
              <a:t>, assuming that diagnostic evaluation can be performed in a timely fashion.</a:t>
            </a:r>
          </a:p>
          <a:p>
            <a:endParaRPr lang="en-US" sz="1800" dirty="0"/>
          </a:p>
          <a:p>
            <a:endParaRPr lang="en-US" sz="1800" dirty="0"/>
          </a:p>
        </p:txBody>
      </p:sp>
    </p:spTree>
    <p:extLst>
      <p:ext uri="{BB962C8B-B14F-4D97-AF65-F5344CB8AC3E}">
        <p14:creationId xmlns:p14="http://schemas.microsoft.com/office/powerpoint/2010/main" val="160829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13983-A88C-4743-B745-80669A936A66}"/>
              </a:ext>
            </a:extLst>
          </p:cNvPr>
          <p:cNvSpPr>
            <a:spLocks noGrp="1"/>
          </p:cNvSpPr>
          <p:nvPr>
            <p:ph type="title"/>
          </p:nvPr>
        </p:nvSpPr>
        <p:spPr/>
        <p:txBody>
          <a:bodyPr/>
          <a:lstStyle/>
          <a:p>
            <a:r>
              <a:rPr lang="en-US" dirty="0"/>
              <a:t>Avoided!</a:t>
            </a:r>
          </a:p>
        </p:txBody>
      </p:sp>
      <p:sp>
        <p:nvSpPr>
          <p:cNvPr id="3" name="Content Placeholder 2">
            <a:extLst>
              <a:ext uri="{FF2B5EF4-FFF2-40B4-BE49-F238E27FC236}">
                <a16:creationId xmlns:a16="http://schemas.microsoft.com/office/drawing/2014/main" xmlns="" id="{39F6451E-E529-4356-9F5A-BCF147AA9A61}"/>
              </a:ext>
            </a:extLst>
          </p:cNvPr>
          <p:cNvSpPr>
            <a:spLocks noGrp="1"/>
          </p:cNvSpPr>
          <p:nvPr>
            <p:ph idx="1"/>
          </p:nvPr>
        </p:nvSpPr>
        <p:spPr/>
        <p:txBody>
          <a:bodyPr>
            <a:normAutofit/>
          </a:bodyPr>
          <a:lstStyle/>
          <a:p>
            <a:r>
              <a:rPr lang="en-US" sz="1800" b="1" dirty="0"/>
              <a:t>Warfarin</a:t>
            </a:r>
            <a:r>
              <a:rPr lang="en-US" sz="1800" dirty="0"/>
              <a:t> should be avoided, particularly in the first trimester, because it may be teratogenic.</a:t>
            </a:r>
          </a:p>
          <a:p>
            <a:endParaRPr lang="en-US" sz="1800" dirty="0"/>
          </a:p>
          <a:p>
            <a:r>
              <a:rPr lang="en-US" sz="1800" b="1" dirty="0"/>
              <a:t>Fondaparinux</a:t>
            </a:r>
            <a:r>
              <a:rPr lang="en-US" sz="1800" dirty="0"/>
              <a:t>, a synthetic heparin pentasaccharide, is generally avoided due to a paucity of safety data during pregnancy, with the </a:t>
            </a:r>
            <a:r>
              <a:rPr lang="en-US" sz="1800" b="1" dirty="0"/>
              <a:t>only potential indication in the setting of heparin-induced thrombocytopenia (HIT).</a:t>
            </a:r>
          </a:p>
          <a:p>
            <a:endParaRPr lang="en-US" sz="1800" b="1" dirty="0"/>
          </a:p>
          <a:p>
            <a:r>
              <a:rPr lang="en-US" sz="1800" b="1" dirty="0"/>
              <a:t>The direct oral anticoagulants</a:t>
            </a:r>
            <a:r>
              <a:rPr lang="en-US" sz="1800" dirty="0"/>
              <a:t>, which include the oral direct thrombin inhibitors and the factor Xa inhibitors, should be avoided due to insufficient information about their safety when used during pregnancy.</a:t>
            </a:r>
          </a:p>
          <a:p>
            <a:endParaRPr lang="en-US" sz="1800" dirty="0"/>
          </a:p>
        </p:txBody>
      </p:sp>
    </p:spTree>
    <p:extLst>
      <p:ext uri="{BB962C8B-B14F-4D97-AF65-F5344CB8AC3E}">
        <p14:creationId xmlns:p14="http://schemas.microsoft.com/office/powerpoint/2010/main" val="1136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8EE7B-177A-4934-ADE4-5EC3AFFCEF99}"/>
              </a:ext>
            </a:extLst>
          </p:cNvPr>
          <p:cNvSpPr>
            <a:spLocks noGrp="1"/>
          </p:cNvSpPr>
          <p:nvPr>
            <p:ph type="title"/>
          </p:nvPr>
        </p:nvSpPr>
        <p:spPr/>
        <p:txBody>
          <a:bodyPr/>
          <a:lstStyle/>
          <a:p>
            <a:r>
              <a:rPr lang="en-US" b="1" dirty="0"/>
              <a:t>RISK FACTORS</a:t>
            </a:r>
            <a:endParaRPr lang="en-US" dirty="0"/>
          </a:p>
        </p:txBody>
      </p:sp>
      <p:sp>
        <p:nvSpPr>
          <p:cNvPr id="3" name="Content Placeholder 2">
            <a:extLst>
              <a:ext uri="{FF2B5EF4-FFF2-40B4-BE49-F238E27FC236}">
                <a16:creationId xmlns:a16="http://schemas.microsoft.com/office/drawing/2014/main" xmlns="" id="{124E3305-1F62-4079-9588-FB1FC2FD6A69}"/>
              </a:ext>
            </a:extLst>
          </p:cNvPr>
          <p:cNvSpPr>
            <a:spLocks noGrp="1"/>
          </p:cNvSpPr>
          <p:nvPr>
            <p:ph idx="1"/>
          </p:nvPr>
        </p:nvSpPr>
        <p:spPr/>
        <p:txBody>
          <a:bodyPr>
            <a:normAutofit/>
          </a:bodyPr>
          <a:lstStyle/>
          <a:p>
            <a:r>
              <a:rPr lang="en-US" sz="1800" dirty="0"/>
              <a:t>Pregnancy, in itself, is a risk factor for the development of venous thromboembolism (VTE)</a:t>
            </a:r>
          </a:p>
          <a:p>
            <a:r>
              <a:rPr lang="en-US" sz="1800" dirty="0"/>
              <a:t>4 to 50 times higher compared to nonpregnant women</a:t>
            </a:r>
          </a:p>
          <a:p>
            <a:r>
              <a:rPr lang="en-US" sz="1800" dirty="0"/>
              <a:t>Increased risk for VTE is highest in the postpartum period, with a higher than usual prevalence of clot in the left lower extremity and pelvis.</a:t>
            </a:r>
          </a:p>
          <a:p>
            <a:pPr>
              <a:buFont typeface="Wingdings" panose="02020603050405020304" pitchFamily="18" charset="0"/>
              <a:buChar char="Ø"/>
            </a:pPr>
            <a:r>
              <a:rPr lang="en-US" sz="1800" dirty="0"/>
              <a:t> highest risk: emergency cesarean section, stillbirth, varicose veins, pre-eclampsia/eclampsia, postpartum infection, and comorbidities.</a:t>
            </a:r>
          </a:p>
          <a:p>
            <a:endParaRPr lang="en-US" sz="1800" dirty="0"/>
          </a:p>
        </p:txBody>
      </p:sp>
    </p:spTree>
    <p:extLst>
      <p:ext uri="{BB962C8B-B14F-4D97-AF65-F5344CB8AC3E}">
        <p14:creationId xmlns:p14="http://schemas.microsoft.com/office/powerpoint/2010/main" val="323939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F7B94-EFBA-4029-B0EF-5AED163F36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1664FAA-3EF6-4EFF-9F50-78C587A83AA5}"/>
              </a:ext>
            </a:extLst>
          </p:cNvPr>
          <p:cNvSpPr>
            <a:spLocks noGrp="1"/>
          </p:cNvSpPr>
          <p:nvPr>
            <p:ph idx="1"/>
          </p:nvPr>
        </p:nvSpPr>
        <p:spPr/>
        <p:txBody>
          <a:bodyPr>
            <a:normAutofit/>
          </a:bodyPr>
          <a:lstStyle/>
          <a:p>
            <a:r>
              <a:rPr lang="en-US" sz="1800" b="1" dirty="0"/>
              <a:t>Subcutaneous LMWH </a:t>
            </a:r>
            <a:r>
              <a:rPr lang="en-US" sz="1800" dirty="0"/>
              <a:t>is preferred over IV UFH or subcutaneous UFH in most patients because it is easier to use and it appears to be more efficacious and has a better safety profile.</a:t>
            </a:r>
          </a:p>
          <a:p>
            <a:r>
              <a:rPr lang="en-US" sz="1800" dirty="0"/>
              <a:t>In contrast, </a:t>
            </a:r>
            <a:r>
              <a:rPr lang="en-US" sz="1800" b="1" dirty="0"/>
              <a:t>IV UFH is preferred in patients who have an elevated risk of bleeding or persistent hypotension due to pulmonary embolism (PE).</a:t>
            </a:r>
          </a:p>
          <a:p>
            <a:r>
              <a:rPr lang="en-US" sz="1800" dirty="0"/>
              <a:t>The rationale is that its short half-life and near complete reversal with protamine are desirable if the anticoagulant effect needs to be stopped due to bleeding or to perform a procedure.</a:t>
            </a:r>
          </a:p>
          <a:p>
            <a:endParaRPr lang="en-US" sz="1800" dirty="0"/>
          </a:p>
          <a:p>
            <a:r>
              <a:rPr lang="en-US" sz="1800" b="1" dirty="0"/>
              <a:t>UFH</a:t>
            </a:r>
            <a:r>
              <a:rPr lang="en-US" sz="1800" dirty="0"/>
              <a:t> (either IV or subcutaneous) is preferred over subcutaneous LMWH in patients who have </a:t>
            </a:r>
            <a:r>
              <a:rPr lang="en-US" sz="1800" b="1" dirty="0"/>
              <a:t>severe renal failure.</a:t>
            </a:r>
          </a:p>
          <a:p>
            <a:endParaRPr lang="en-US" sz="1800" dirty="0"/>
          </a:p>
          <a:p>
            <a:endParaRPr lang="en-US" sz="1800" dirty="0"/>
          </a:p>
        </p:txBody>
      </p:sp>
    </p:spTree>
    <p:extLst>
      <p:ext uri="{BB962C8B-B14F-4D97-AF65-F5344CB8AC3E}">
        <p14:creationId xmlns:p14="http://schemas.microsoft.com/office/powerpoint/2010/main" val="4119315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73D45-0176-431E-B3D0-B1C5261D5493}"/>
              </a:ext>
            </a:extLst>
          </p:cNvPr>
          <p:cNvSpPr>
            <a:spLocks noGrp="1"/>
          </p:cNvSpPr>
          <p:nvPr>
            <p:ph type="title"/>
          </p:nvPr>
        </p:nvSpPr>
        <p:spPr/>
        <p:txBody>
          <a:bodyPr/>
          <a:lstStyle/>
          <a:p>
            <a:r>
              <a:rPr lang="en-US" b="1" dirty="0"/>
              <a:t>Dosing</a:t>
            </a:r>
          </a:p>
        </p:txBody>
      </p:sp>
      <p:sp>
        <p:nvSpPr>
          <p:cNvPr id="3" name="Content Placeholder 2">
            <a:extLst>
              <a:ext uri="{FF2B5EF4-FFF2-40B4-BE49-F238E27FC236}">
                <a16:creationId xmlns:a16="http://schemas.microsoft.com/office/drawing/2014/main" xmlns="" id="{352B7232-9639-4F66-BA75-4616ACE9CEE6}"/>
              </a:ext>
            </a:extLst>
          </p:cNvPr>
          <p:cNvSpPr>
            <a:spLocks noGrp="1"/>
          </p:cNvSpPr>
          <p:nvPr>
            <p:ph idx="1"/>
          </p:nvPr>
        </p:nvSpPr>
        <p:spPr/>
        <p:txBody>
          <a:bodyPr>
            <a:normAutofit/>
          </a:bodyPr>
          <a:lstStyle/>
          <a:p>
            <a:r>
              <a:rPr lang="en-US" sz="1800" b="1" dirty="0"/>
              <a:t>LMWH :   dalteparin</a:t>
            </a:r>
            <a:r>
              <a:rPr lang="en-US" sz="1800" dirty="0"/>
              <a:t> 200units/kg once daily, </a:t>
            </a:r>
            <a:r>
              <a:rPr lang="en-US" sz="1800" b="1" dirty="0"/>
              <a:t>tinzaparin</a:t>
            </a:r>
            <a:r>
              <a:rPr lang="en-US" sz="1800" dirty="0"/>
              <a:t> 175 units/kg once daily, dalteparin 100 units/kg every 12hours, or </a:t>
            </a:r>
            <a:r>
              <a:rPr lang="en-US" sz="1800" b="1" dirty="0"/>
              <a:t>enoxaparin</a:t>
            </a:r>
            <a:r>
              <a:rPr lang="en-US" sz="1800" dirty="0"/>
              <a:t> 1 mg/kg every 12 hours</a:t>
            </a:r>
          </a:p>
          <a:p>
            <a:r>
              <a:rPr lang="en-US" sz="1800" dirty="0"/>
              <a:t>The dose is then titrated to an anti-Xa level of 0.6 to 1.0 IU/mL for twice daily administration, or 1 to 2 IU/mL for once daily administration.</a:t>
            </a:r>
          </a:p>
          <a:p>
            <a:r>
              <a:rPr lang="en-US" sz="1800" dirty="0"/>
              <a:t>The first anti-Xa level is generally measured four hours after the third or fourth dose if the dosing is every 12 hours, or four hours after the second or third dose if the dosing is once daily. </a:t>
            </a:r>
            <a:endParaRPr lang="en-US" sz="2400" dirty="0"/>
          </a:p>
          <a:p>
            <a:r>
              <a:rPr lang="en-US" sz="1800" dirty="0"/>
              <a:t>Once a satisfactory anti-Xa level is reached, some clinicians recheck the level every one to three months</a:t>
            </a:r>
          </a:p>
          <a:p>
            <a:endParaRPr lang="en-US" sz="1800" dirty="0"/>
          </a:p>
        </p:txBody>
      </p:sp>
    </p:spTree>
    <p:extLst>
      <p:ext uri="{BB962C8B-B14F-4D97-AF65-F5344CB8AC3E}">
        <p14:creationId xmlns:p14="http://schemas.microsoft.com/office/powerpoint/2010/main" val="3065958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056E0-9FEA-4FA0-9FAE-5068440EC8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AB93210-3575-443A-9ADE-64F83213F37E}"/>
              </a:ext>
            </a:extLst>
          </p:cNvPr>
          <p:cNvSpPr>
            <a:spLocks noGrp="1"/>
          </p:cNvSpPr>
          <p:nvPr>
            <p:ph idx="1"/>
          </p:nvPr>
        </p:nvSpPr>
        <p:spPr/>
        <p:txBody>
          <a:bodyPr>
            <a:normAutofit/>
          </a:bodyPr>
          <a:lstStyle/>
          <a:p>
            <a:r>
              <a:rPr lang="en-US" sz="1800" b="1" dirty="0"/>
              <a:t>IV UFH : </a:t>
            </a:r>
            <a:r>
              <a:rPr lang="en-US" sz="1800" dirty="0"/>
              <a:t>IV UFH bolus of 80 units/kg, followed by a continuous infusion of 18 units/kg per hour</a:t>
            </a:r>
          </a:p>
          <a:p>
            <a:r>
              <a:rPr lang="en-US" sz="1800" dirty="0"/>
              <a:t>The infusion is titrated every six hours to achieve a therapeutic activated partial thromboplastin time (aPTT).</a:t>
            </a:r>
          </a:p>
          <a:p>
            <a:r>
              <a:rPr lang="en-US" sz="1800" dirty="0"/>
              <a:t>IV UFH can be transitioned to subcutaneous UFH or subcutaneous LMWH if long-term or outpatient anticoagulant therapy is planned.</a:t>
            </a:r>
          </a:p>
          <a:p>
            <a:endParaRPr lang="en-US" sz="1800" dirty="0"/>
          </a:p>
          <a:p>
            <a:endParaRPr lang="en-US" sz="1800" dirty="0"/>
          </a:p>
        </p:txBody>
      </p:sp>
    </p:spTree>
    <p:extLst>
      <p:ext uri="{BB962C8B-B14F-4D97-AF65-F5344CB8AC3E}">
        <p14:creationId xmlns:p14="http://schemas.microsoft.com/office/powerpoint/2010/main" val="300100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15D7A-9CE2-4A23-8805-A860BF96F2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128760F-8C98-4D6A-A137-0FE671BC9900}"/>
              </a:ext>
            </a:extLst>
          </p:cNvPr>
          <p:cNvSpPr>
            <a:spLocks noGrp="1"/>
          </p:cNvSpPr>
          <p:nvPr>
            <p:ph idx="1"/>
          </p:nvPr>
        </p:nvSpPr>
        <p:spPr/>
        <p:txBody>
          <a:bodyPr>
            <a:normAutofit/>
          </a:bodyPr>
          <a:lstStyle/>
          <a:p>
            <a:r>
              <a:rPr lang="en-US" sz="1800" b="1" dirty="0"/>
              <a:t>Subcutaneous UFH:</a:t>
            </a:r>
          </a:p>
          <a:p>
            <a:r>
              <a:rPr lang="en-US" sz="1800" dirty="0"/>
              <a:t>A reasonable initial dose of subcutaneous UFH is 17,500 units every 12 hours.</a:t>
            </a:r>
          </a:p>
          <a:p>
            <a:r>
              <a:rPr lang="en-US" sz="1800" dirty="0"/>
              <a:t>The dose is then titrated to achieve a therapeutic aPTT</a:t>
            </a:r>
          </a:p>
          <a:p>
            <a:r>
              <a:rPr lang="en-US" sz="1800" dirty="0"/>
              <a:t>The first aPTT is generally measured six hours after the second dose. Most adjustments should be an increase or decrease of 10 to 30 percent.</a:t>
            </a:r>
          </a:p>
          <a:p>
            <a:r>
              <a:rPr lang="en-US" sz="1800" dirty="0"/>
              <a:t>Once a stable dose is achieved, the aPTT may be measured after three to four days of treatment and then every few weeks.</a:t>
            </a:r>
          </a:p>
          <a:p>
            <a:endParaRPr lang="en-US" sz="1800" dirty="0"/>
          </a:p>
          <a:p>
            <a:endParaRPr lang="en-US" sz="1800" dirty="0"/>
          </a:p>
        </p:txBody>
      </p:sp>
    </p:spTree>
    <p:extLst>
      <p:ext uri="{BB962C8B-B14F-4D97-AF65-F5344CB8AC3E}">
        <p14:creationId xmlns:p14="http://schemas.microsoft.com/office/powerpoint/2010/main" val="67236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7A8AE-362A-4249-8A92-C82054315112}"/>
              </a:ext>
            </a:extLst>
          </p:cNvPr>
          <p:cNvSpPr>
            <a:spLocks noGrp="1"/>
          </p:cNvSpPr>
          <p:nvPr>
            <p:ph type="title"/>
          </p:nvPr>
        </p:nvSpPr>
        <p:spPr/>
        <p:txBody>
          <a:bodyPr/>
          <a:lstStyle/>
          <a:p>
            <a:r>
              <a:rPr lang="en-US" b="1" dirty="0"/>
              <a:t>Labor and delivery</a:t>
            </a:r>
          </a:p>
        </p:txBody>
      </p:sp>
      <p:sp>
        <p:nvSpPr>
          <p:cNvPr id="3" name="Content Placeholder 2">
            <a:extLst>
              <a:ext uri="{FF2B5EF4-FFF2-40B4-BE49-F238E27FC236}">
                <a16:creationId xmlns:a16="http://schemas.microsoft.com/office/drawing/2014/main" xmlns="" id="{F5EB970A-C1C5-4729-ABFD-999B85B6BA68}"/>
              </a:ext>
            </a:extLst>
          </p:cNvPr>
          <p:cNvSpPr>
            <a:spLocks noGrp="1"/>
          </p:cNvSpPr>
          <p:nvPr>
            <p:ph idx="1"/>
          </p:nvPr>
        </p:nvSpPr>
        <p:spPr/>
        <p:txBody>
          <a:bodyPr>
            <a:normAutofit/>
          </a:bodyPr>
          <a:lstStyle/>
          <a:p>
            <a:r>
              <a:rPr lang="en-US" sz="1800" dirty="0"/>
              <a:t>Treatment with subcutaneous LMWH should be discontinued </a:t>
            </a:r>
            <a:r>
              <a:rPr lang="en-US" sz="1800" b="1" dirty="0"/>
              <a:t>at least 24 hours prior to delivery</a:t>
            </a:r>
            <a:r>
              <a:rPr lang="en-US" sz="1800" dirty="0"/>
              <a:t> if the delivery time is predictable</a:t>
            </a:r>
          </a:p>
          <a:p>
            <a:r>
              <a:rPr lang="en-US" sz="1800" dirty="0"/>
              <a:t>This allows the effect of heparin to resolve, which is particularly important for patients who desire </a:t>
            </a:r>
            <a:r>
              <a:rPr lang="en-US" sz="1800" b="1" dirty="0"/>
              <a:t>neuraxial anesthesia </a:t>
            </a:r>
            <a:r>
              <a:rPr lang="en-US" sz="1800" dirty="0"/>
              <a:t>because </a:t>
            </a:r>
            <a:r>
              <a:rPr lang="en-US" sz="1800" b="1" dirty="0"/>
              <a:t>anticoagulation during insertion (or removal) of a neuraxial anesthesia catheter increases the risk for spinal hematoma.</a:t>
            </a:r>
          </a:p>
          <a:p>
            <a:r>
              <a:rPr lang="en-US" sz="1800" dirty="0"/>
              <a:t>A period of 24 to 36 hours without anticoagulant therapy may be undesirable in pregnant women who are at high risk for recurrent VTE (eg, those with an acute PE or proximal DVT that developed within the past month).</a:t>
            </a:r>
          </a:p>
          <a:p>
            <a:r>
              <a:rPr lang="en-US" sz="1800" dirty="0"/>
              <a:t>Such patients may benefit from having their subcutaneous LMWH or subcutaneous UFH switched to </a:t>
            </a:r>
            <a:r>
              <a:rPr lang="en-US" sz="1800" b="1" dirty="0"/>
              <a:t>IV UFH</a:t>
            </a:r>
            <a:r>
              <a:rPr lang="en-US" sz="1800" dirty="0"/>
              <a:t>, which can be </a:t>
            </a:r>
            <a:r>
              <a:rPr lang="en-US" sz="1800" b="1" dirty="0"/>
              <a:t>discontinued 4to 6 hours prior to delivery.</a:t>
            </a:r>
          </a:p>
          <a:p>
            <a:endParaRPr lang="en-US" sz="1800" dirty="0"/>
          </a:p>
          <a:p>
            <a:endParaRPr lang="en-US" sz="1800" dirty="0"/>
          </a:p>
        </p:txBody>
      </p:sp>
    </p:spTree>
    <p:extLst>
      <p:ext uri="{BB962C8B-B14F-4D97-AF65-F5344CB8AC3E}">
        <p14:creationId xmlns:p14="http://schemas.microsoft.com/office/powerpoint/2010/main" val="96476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97B81-446A-45E0-B9AE-FDCE2420FD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9413AA5-14FB-4C8F-A988-0F0D96192792}"/>
              </a:ext>
            </a:extLst>
          </p:cNvPr>
          <p:cNvSpPr>
            <a:spLocks noGrp="1"/>
          </p:cNvSpPr>
          <p:nvPr>
            <p:ph idx="1"/>
          </p:nvPr>
        </p:nvSpPr>
        <p:spPr/>
        <p:txBody>
          <a:bodyPr>
            <a:normAutofit/>
          </a:bodyPr>
          <a:lstStyle/>
          <a:p>
            <a:r>
              <a:rPr lang="en-US" sz="1800" dirty="0"/>
              <a:t>Delivery despite full anticoagulation may also occur if labor begins unexpectedly. Many patients who deliver while anticoagulated will not have excessive intrapartum bleeding .</a:t>
            </a:r>
          </a:p>
          <a:p>
            <a:endParaRPr lang="en-US" sz="1800" dirty="0"/>
          </a:p>
          <a:p>
            <a:r>
              <a:rPr lang="en-US" sz="1800" dirty="0"/>
              <a:t>Neuraxial anesthesia should not be administered to an anticoagulated patient.</a:t>
            </a:r>
          </a:p>
          <a:p>
            <a:endParaRPr lang="en-US" sz="1800" dirty="0"/>
          </a:p>
        </p:txBody>
      </p:sp>
    </p:spTree>
    <p:extLst>
      <p:ext uri="{BB962C8B-B14F-4D97-AF65-F5344CB8AC3E}">
        <p14:creationId xmlns:p14="http://schemas.microsoft.com/office/powerpoint/2010/main" val="288408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7042E-D821-4453-AF1E-1925BD98D328}"/>
              </a:ext>
            </a:extLst>
          </p:cNvPr>
          <p:cNvSpPr>
            <a:spLocks noGrp="1"/>
          </p:cNvSpPr>
          <p:nvPr>
            <p:ph type="title"/>
          </p:nvPr>
        </p:nvSpPr>
        <p:spPr/>
        <p:txBody>
          <a:bodyPr/>
          <a:lstStyle/>
          <a:p>
            <a:r>
              <a:rPr lang="en-US" b="1" dirty="0"/>
              <a:t>After delivery</a:t>
            </a:r>
          </a:p>
        </p:txBody>
      </p:sp>
      <p:sp>
        <p:nvSpPr>
          <p:cNvPr id="3" name="Content Placeholder 2">
            <a:extLst>
              <a:ext uri="{FF2B5EF4-FFF2-40B4-BE49-F238E27FC236}">
                <a16:creationId xmlns:a16="http://schemas.microsoft.com/office/drawing/2014/main" xmlns="" id="{E6EC2AC5-E0C0-41E4-9E0E-5CCCFEDD1141}"/>
              </a:ext>
            </a:extLst>
          </p:cNvPr>
          <p:cNvSpPr>
            <a:spLocks noGrp="1"/>
          </p:cNvSpPr>
          <p:nvPr>
            <p:ph idx="1"/>
          </p:nvPr>
        </p:nvSpPr>
        <p:spPr/>
        <p:txBody>
          <a:bodyPr>
            <a:normAutofit/>
          </a:bodyPr>
          <a:lstStyle/>
          <a:p>
            <a:r>
              <a:rPr lang="en-US" sz="1900" dirty="0"/>
              <a:t>heparin regimen (subcutaneous LMWH, IV UFH, or subcutaneous UFH)should be restarted </a:t>
            </a:r>
            <a:r>
              <a:rPr lang="en-US" sz="1900" b="1" dirty="0"/>
              <a:t>12 hours after a cesarean </a:t>
            </a:r>
            <a:r>
              <a:rPr lang="en-US" sz="1900" dirty="0"/>
              <a:t>delivery or </a:t>
            </a:r>
            <a:r>
              <a:rPr lang="en-US" sz="1900" b="1" dirty="0"/>
              <a:t>six hours after a vaginal birth</a:t>
            </a:r>
            <a:r>
              <a:rPr lang="en-US" sz="1900" dirty="0"/>
              <a:t>, assuming that significant bleeding has not occurred.</a:t>
            </a:r>
          </a:p>
          <a:p>
            <a:r>
              <a:rPr lang="en-US" sz="1900" dirty="0"/>
              <a:t>Options for long-term anticoagulant therapy include subcutaneous LMWH, subcutaneous UFH, or an oral vitamin K antagonist(eg, warfarin). </a:t>
            </a:r>
          </a:p>
          <a:p>
            <a:r>
              <a:rPr lang="en-US" sz="1900" b="1" dirty="0"/>
              <a:t>If warfarin therapy is chosen, the patient should receive both warfarin and heparin for at least five days.</a:t>
            </a:r>
          </a:p>
          <a:p>
            <a:r>
              <a:rPr lang="en-US" sz="1900" dirty="0"/>
              <a:t>The heparin should not be stopped until the international normalized ratio (INR) has been within therapeutic range (usually 2 to 3) for two consecutive days.</a:t>
            </a:r>
          </a:p>
          <a:p>
            <a:endParaRPr lang="en-US" sz="2400" dirty="0"/>
          </a:p>
        </p:txBody>
      </p:sp>
    </p:spTree>
    <p:extLst>
      <p:ext uri="{BB962C8B-B14F-4D97-AF65-F5344CB8AC3E}">
        <p14:creationId xmlns:p14="http://schemas.microsoft.com/office/powerpoint/2010/main" val="3289206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4467B-F55E-458E-9FB1-2F617E0D8810}"/>
              </a:ext>
            </a:extLst>
          </p:cNvPr>
          <p:cNvSpPr>
            <a:spLocks noGrp="1"/>
          </p:cNvSpPr>
          <p:nvPr>
            <p:ph type="title"/>
          </p:nvPr>
        </p:nvSpPr>
        <p:spPr/>
        <p:txBody>
          <a:bodyPr/>
          <a:lstStyle/>
          <a:p>
            <a:r>
              <a:rPr lang="en-US" b="1" dirty="0"/>
              <a:t>Length of therapy</a:t>
            </a:r>
          </a:p>
        </p:txBody>
      </p:sp>
      <p:sp>
        <p:nvSpPr>
          <p:cNvPr id="3" name="Content Placeholder 2">
            <a:extLst>
              <a:ext uri="{FF2B5EF4-FFF2-40B4-BE49-F238E27FC236}">
                <a16:creationId xmlns:a16="http://schemas.microsoft.com/office/drawing/2014/main" xmlns="" id="{42C0D9D1-59AE-4EBF-87DD-76A420E588E5}"/>
              </a:ext>
            </a:extLst>
          </p:cNvPr>
          <p:cNvSpPr>
            <a:spLocks noGrp="1"/>
          </p:cNvSpPr>
          <p:nvPr>
            <p:ph idx="1"/>
          </p:nvPr>
        </p:nvSpPr>
        <p:spPr/>
        <p:txBody>
          <a:bodyPr>
            <a:normAutofit/>
          </a:bodyPr>
          <a:lstStyle/>
          <a:p>
            <a:r>
              <a:rPr lang="en-US" sz="1800" dirty="0"/>
              <a:t>the total duration of anticoagulant therapy(pregnancy plus the postpartum period) should be at least three to six months for women whose only risk factors for VTE were transient</a:t>
            </a:r>
          </a:p>
          <a:p>
            <a:r>
              <a:rPr lang="en-US" sz="1800" dirty="0"/>
              <a:t>Anticoagulant therapy generally continues for at least six weeks postpartum</a:t>
            </a:r>
          </a:p>
          <a:p>
            <a:endParaRPr lang="en-US" sz="1800" dirty="0"/>
          </a:p>
          <a:p>
            <a:endParaRPr lang="en-US" sz="1800" dirty="0"/>
          </a:p>
        </p:txBody>
      </p:sp>
    </p:spTree>
    <p:extLst>
      <p:ext uri="{BB962C8B-B14F-4D97-AF65-F5344CB8AC3E}">
        <p14:creationId xmlns:p14="http://schemas.microsoft.com/office/powerpoint/2010/main" val="276282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98351-44BE-484F-A750-8199E570EE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4025AB7-4D5E-4578-BD63-71B5CBBBEC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4573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C890C-1161-4FE0-B7FC-A261120697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0A24EBE-37D1-4EDE-B45E-DB61578918D9}"/>
              </a:ext>
            </a:extLst>
          </p:cNvPr>
          <p:cNvSpPr>
            <a:spLocks noGrp="1"/>
          </p:cNvSpPr>
          <p:nvPr>
            <p:ph idx="1"/>
          </p:nvPr>
        </p:nvSpPr>
        <p:spPr/>
        <p:txBody>
          <a:bodyPr>
            <a:normAutofit/>
          </a:bodyPr>
          <a:lstStyle/>
          <a:p>
            <a:r>
              <a:rPr lang="en-US" sz="1800" b="1" dirty="0"/>
              <a:t>Antepartum</a:t>
            </a:r>
          </a:p>
          <a:p>
            <a:r>
              <a:rPr lang="en-US" sz="1800" dirty="0"/>
              <a:t>Most studies report equal distribution of VTE across the trimesters of pregnancy</a:t>
            </a:r>
          </a:p>
        </p:txBody>
      </p:sp>
      <p:graphicFrame>
        <p:nvGraphicFramePr>
          <p:cNvPr id="4" name="Table 3">
            <a:extLst>
              <a:ext uri="{FF2B5EF4-FFF2-40B4-BE49-F238E27FC236}">
                <a16:creationId xmlns:a16="http://schemas.microsoft.com/office/drawing/2014/main" xmlns="" id="{21D43D81-0F0C-4791-A3AA-65A72BCA57D0}"/>
              </a:ext>
            </a:extLst>
          </p:cNvPr>
          <p:cNvGraphicFramePr>
            <a:graphicFrameLocks noGrp="1"/>
          </p:cNvGraphicFramePr>
          <p:nvPr>
            <p:extLst>
              <p:ext uri="{D42A27DB-BD31-4B8C-83A1-F6EECF244321}">
                <p14:modId xmlns:p14="http://schemas.microsoft.com/office/powerpoint/2010/main" val="2508205279"/>
              </p:ext>
            </p:extLst>
          </p:nvPr>
        </p:nvGraphicFramePr>
        <p:xfrm>
          <a:off x="1781589" y="3015006"/>
          <a:ext cx="7886700" cy="3200400"/>
        </p:xfrm>
        <a:graphic>
          <a:graphicData uri="http://schemas.openxmlformats.org/drawingml/2006/table">
            <a:tbl>
              <a:tblPr/>
              <a:tblGrid>
                <a:gridCol w="3943350">
                  <a:extLst>
                    <a:ext uri="{9D8B030D-6E8A-4147-A177-3AD203B41FA5}">
                      <a16:colId xmlns:a16="http://schemas.microsoft.com/office/drawing/2014/main" xmlns="" val="1486794765"/>
                    </a:ext>
                  </a:extLst>
                </a:gridCol>
                <a:gridCol w="3943350">
                  <a:extLst>
                    <a:ext uri="{9D8B030D-6E8A-4147-A177-3AD203B41FA5}">
                      <a16:colId xmlns:a16="http://schemas.microsoft.com/office/drawing/2014/main" xmlns="" val="552746635"/>
                    </a:ext>
                  </a:extLst>
                </a:gridCol>
              </a:tblGrid>
              <a:tr h="0">
                <a:tc rowSpan="8">
                  <a:txBody>
                    <a:bodyPr/>
                    <a:lstStyle/>
                    <a:p>
                      <a:pPr fontAlgn="t"/>
                      <a:r>
                        <a:rPr lang="en-US" b="1" dirty="0">
                          <a:effectLst/>
                        </a:rPr>
                        <a:t>Antepartum Risk Factors</a:t>
                      </a:r>
                      <a:endParaRPr lang="en-US"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Multiple births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453939037"/>
                  </a:ext>
                </a:extLst>
              </a:tr>
              <a:tr h="0">
                <a:tc vMerge="1">
                  <a:txBody>
                    <a:bodyPr/>
                    <a:lstStyle/>
                    <a:p>
                      <a:endParaRPr lang="en-US"/>
                    </a:p>
                  </a:txBody>
                  <a:tcPr/>
                </a:tc>
                <a:tc>
                  <a:txBody>
                    <a:bodyPr/>
                    <a:lstStyle/>
                    <a:p>
                      <a:pPr fontAlgn="t"/>
                      <a:r>
                        <a:rPr lang="en-US">
                          <a:effectLst/>
                        </a:rPr>
                        <a:t>Varicose veins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1952660"/>
                  </a:ext>
                </a:extLst>
              </a:tr>
              <a:tr h="0">
                <a:tc vMerge="1">
                  <a:txBody>
                    <a:bodyPr/>
                    <a:lstStyle/>
                    <a:p>
                      <a:endParaRPr lang="en-US"/>
                    </a:p>
                  </a:txBody>
                  <a:tcPr/>
                </a:tc>
                <a:tc>
                  <a:txBody>
                    <a:bodyPr/>
                    <a:lstStyle/>
                    <a:p>
                      <a:pPr fontAlgn="t"/>
                      <a:r>
                        <a:rPr lang="en-US">
                          <a:effectLst/>
                        </a:rPr>
                        <a:t>Inflammatory bowel disease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547167657"/>
                  </a:ext>
                </a:extLst>
              </a:tr>
              <a:tr h="0">
                <a:tc vMerge="1">
                  <a:txBody>
                    <a:bodyPr/>
                    <a:lstStyle/>
                    <a:p>
                      <a:endParaRPr lang="en-US"/>
                    </a:p>
                  </a:txBody>
                  <a:tcPr/>
                </a:tc>
                <a:tc>
                  <a:txBody>
                    <a:bodyPr/>
                    <a:lstStyle/>
                    <a:p>
                      <a:pPr fontAlgn="t"/>
                      <a:r>
                        <a:rPr lang="en-US">
                          <a:effectLst/>
                        </a:rPr>
                        <a:t>Urinary tract infection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911813441"/>
                  </a:ext>
                </a:extLst>
              </a:tr>
              <a:tr h="0">
                <a:tc vMerge="1">
                  <a:txBody>
                    <a:bodyPr/>
                    <a:lstStyle/>
                    <a:p>
                      <a:endParaRPr lang="en-US"/>
                    </a:p>
                  </a:txBody>
                  <a:tcPr/>
                </a:tc>
                <a:tc>
                  <a:txBody>
                    <a:bodyPr/>
                    <a:lstStyle/>
                    <a:p>
                      <a:pPr fontAlgn="t"/>
                      <a:r>
                        <a:rPr lang="en-US">
                          <a:effectLst/>
                        </a:rPr>
                        <a:t>Diabetes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041637295"/>
                  </a:ext>
                </a:extLst>
              </a:tr>
              <a:tr h="0">
                <a:tc vMerge="1">
                  <a:txBody>
                    <a:bodyPr/>
                    <a:lstStyle/>
                    <a:p>
                      <a:endParaRPr lang="en-US"/>
                    </a:p>
                  </a:txBody>
                  <a:tcPr/>
                </a:tc>
                <a:tc>
                  <a:txBody>
                    <a:bodyPr/>
                    <a:lstStyle/>
                    <a:p>
                      <a:pPr fontAlgn="t"/>
                      <a:r>
                        <a:rPr lang="en-US">
                          <a:effectLst/>
                        </a:rPr>
                        <a:t>Hospitalization for non-delivery reasons (particularly those &gt;3 days)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521367326"/>
                  </a:ext>
                </a:extLst>
              </a:tr>
              <a:tr h="0">
                <a:tc vMerge="1">
                  <a:txBody>
                    <a:bodyPr/>
                    <a:lstStyle/>
                    <a:p>
                      <a:endParaRPr lang="en-US"/>
                    </a:p>
                  </a:txBody>
                  <a:tcPr/>
                </a:tc>
                <a:tc>
                  <a:txBody>
                    <a:bodyPr/>
                    <a:lstStyle/>
                    <a:p>
                      <a:pPr fontAlgn="t"/>
                      <a:r>
                        <a:rPr lang="en-US">
                          <a:effectLst/>
                        </a:rPr>
                        <a:t>BMI ≥30 kg/m</a:t>
                      </a:r>
                      <a:r>
                        <a:rPr lang="en-US" baseline="30000">
                          <a:effectLst/>
                        </a:rPr>
                        <a:t>2</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181915900"/>
                  </a:ext>
                </a:extLst>
              </a:tr>
              <a:tr h="0">
                <a:tc vMerge="1">
                  <a:txBody>
                    <a:bodyPr/>
                    <a:lstStyle/>
                    <a:p>
                      <a:endParaRPr lang="en-US"/>
                    </a:p>
                  </a:txBody>
                  <a:tcPr/>
                </a:tc>
                <a:tc>
                  <a:txBody>
                    <a:bodyPr/>
                    <a:lstStyle/>
                    <a:p>
                      <a:pPr fontAlgn="t"/>
                      <a:r>
                        <a:rPr lang="en-US" dirty="0">
                          <a:effectLst/>
                        </a:rPr>
                        <a:t>Increased maternal age ≥35 years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37601304"/>
                  </a:ext>
                </a:extLst>
              </a:tr>
            </a:tbl>
          </a:graphicData>
        </a:graphic>
      </p:graphicFrame>
    </p:spTree>
    <p:extLst>
      <p:ext uri="{BB962C8B-B14F-4D97-AF65-F5344CB8AC3E}">
        <p14:creationId xmlns:p14="http://schemas.microsoft.com/office/powerpoint/2010/main" val="97325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A99E7-71F3-4F0D-836B-51DD34B046A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10186E58-D8FA-4A29-93F8-C97E11747BC2}"/>
              </a:ext>
            </a:extLst>
          </p:cNvPr>
          <p:cNvSpPr>
            <a:spLocks noGrp="1"/>
          </p:cNvSpPr>
          <p:nvPr>
            <p:ph idx="1"/>
          </p:nvPr>
        </p:nvSpPr>
        <p:spPr>
          <a:xfrm>
            <a:off x="768626" y="2103120"/>
            <a:ext cx="3140765" cy="4112286"/>
          </a:xfrm>
        </p:spPr>
        <p:txBody>
          <a:bodyPr>
            <a:noAutofit/>
          </a:bodyPr>
          <a:lstStyle/>
          <a:p>
            <a:r>
              <a:rPr lang="en-US" sz="1800" b="1" dirty="0"/>
              <a:t>Postpartum</a:t>
            </a:r>
          </a:p>
          <a:p>
            <a:r>
              <a:rPr lang="en-US" sz="1800" dirty="0"/>
              <a:t>Compared with the antepartum period, VTE is </a:t>
            </a:r>
            <a:r>
              <a:rPr lang="en-US" sz="1800" b="1" dirty="0">
                <a:solidFill>
                  <a:srgbClr val="FF0000"/>
                </a:solidFill>
              </a:rPr>
              <a:t>two to five times more common</a:t>
            </a:r>
            <a:r>
              <a:rPr lang="en-US" sz="1800" dirty="0"/>
              <a:t> postpartum</a:t>
            </a:r>
          </a:p>
          <a:p>
            <a:r>
              <a:rPr lang="en-US" sz="1800" dirty="0"/>
              <a:t>The risk is highest in the </a:t>
            </a:r>
            <a:r>
              <a:rPr lang="en-US" sz="1800" b="1" dirty="0">
                <a:solidFill>
                  <a:srgbClr val="FF0000"/>
                </a:solidFill>
              </a:rPr>
              <a:t>first six weeks postpartum </a:t>
            </a:r>
            <a:r>
              <a:rPr lang="en-US" sz="1800" dirty="0"/>
              <a:t>and declines to rates that approximate that of the general population by about </a:t>
            </a:r>
            <a:r>
              <a:rPr lang="en-US" sz="1800" b="1" dirty="0">
                <a:solidFill>
                  <a:srgbClr val="FF0000"/>
                </a:solidFill>
              </a:rPr>
              <a:t>13 to 18 weeks</a:t>
            </a:r>
          </a:p>
        </p:txBody>
      </p:sp>
      <p:graphicFrame>
        <p:nvGraphicFramePr>
          <p:cNvPr id="4" name="Table 3">
            <a:extLst>
              <a:ext uri="{FF2B5EF4-FFF2-40B4-BE49-F238E27FC236}">
                <a16:creationId xmlns:a16="http://schemas.microsoft.com/office/drawing/2014/main" xmlns="" id="{EB3DAAF2-BB81-408D-BCFF-63B47E49A900}"/>
              </a:ext>
            </a:extLst>
          </p:cNvPr>
          <p:cNvGraphicFramePr>
            <a:graphicFrameLocks noGrp="1"/>
          </p:cNvGraphicFramePr>
          <p:nvPr>
            <p:extLst>
              <p:ext uri="{D42A27DB-BD31-4B8C-83A1-F6EECF244321}">
                <p14:modId xmlns:p14="http://schemas.microsoft.com/office/powerpoint/2010/main" val="4086810280"/>
              </p:ext>
            </p:extLst>
          </p:nvPr>
        </p:nvGraphicFramePr>
        <p:xfrm>
          <a:off x="4060615" y="2191982"/>
          <a:ext cx="7064585" cy="3849688"/>
        </p:xfrm>
        <a:graphic>
          <a:graphicData uri="http://schemas.openxmlformats.org/drawingml/2006/table">
            <a:tbl>
              <a:tblPr/>
              <a:tblGrid>
                <a:gridCol w="7064585">
                  <a:extLst>
                    <a:ext uri="{9D8B030D-6E8A-4147-A177-3AD203B41FA5}">
                      <a16:colId xmlns:a16="http://schemas.microsoft.com/office/drawing/2014/main" xmlns="" val="3628645014"/>
                    </a:ext>
                  </a:extLst>
                </a:gridCol>
              </a:tblGrid>
              <a:tr h="327633">
                <a:tc>
                  <a:txBody>
                    <a:bodyPr/>
                    <a:lstStyle/>
                    <a:p>
                      <a:pPr fontAlgn="t"/>
                      <a:r>
                        <a:rPr lang="en-US" sz="1600">
                          <a:effectLst/>
                        </a:rPr>
                        <a:t>Cesarean section</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103136588"/>
                  </a:ext>
                </a:extLst>
              </a:tr>
              <a:tr h="573358">
                <a:tc>
                  <a:txBody>
                    <a:bodyPr/>
                    <a:lstStyle/>
                    <a:p>
                      <a:pPr fontAlgn="t"/>
                      <a:r>
                        <a:rPr lang="en-US" sz="1600" dirty="0">
                          <a:effectLst/>
                        </a:rPr>
                        <a:t>Medical comorbidities (eg, varicose veins, cardiac disease, inflammatory bowel disease)</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47996061"/>
                  </a:ext>
                </a:extLst>
              </a:tr>
              <a:tr h="327633">
                <a:tc>
                  <a:txBody>
                    <a:bodyPr/>
                    <a:lstStyle/>
                    <a:p>
                      <a:pPr fontAlgn="t"/>
                      <a:r>
                        <a:rPr lang="en-US" sz="1600" dirty="0">
                          <a:effectLst/>
                        </a:rPr>
                        <a:t>BMI ≥25 kg/m</a:t>
                      </a:r>
                      <a:r>
                        <a:rPr lang="en-US" sz="1600" baseline="30000" dirty="0">
                          <a:effectLst/>
                        </a:rPr>
                        <a:t>2</a:t>
                      </a:r>
                      <a:endParaRPr lang="en-US" sz="1600" dirty="0">
                        <a:effectLst/>
                      </a:endParaRP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69287750"/>
                  </a:ext>
                </a:extLst>
              </a:tr>
              <a:tr h="327633">
                <a:tc>
                  <a:txBody>
                    <a:bodyPr/>
                    <a:lstStyle/>
                    <a:p>
                      <a:pPr fontAlgn="t"/>
                      <a:r>
                        <a:rPr lang="en-US" sz="1600">
                          <a:effectLst/>
                        </a:rPr>
                        <a:t>Young gestational age (preterm delivery &lt;36 weeks)</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941474194"/>
                  </a:ext>
                </a:extLst>
              </a:tr>
              <a:tr h="327633">
                <a:tc>
                  <a:txBody>
                    <a:bodyPr/>
                    <a:lstStyle/>
                    <a:p>
                      <a:pPr fontAlgn="t"/>
                      <a:r>
                        <a:rPr lang="en-US" sz="1600">
                          <a:effectLst/>
                        </a:rPr>
                        <a:t>Obstetric hemorrhage</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372313191"/>
                  </a:ext>
                </a:extLst>
              </a:tr>
              <a:tr h="327633">
                <a:tc>
                  <a:txBody>
                    <a:bodyPr/>
                    <a:lstStyle/>
                    <a:p>
                      <a:pPr fontAlgn="t"/>
                      <a:r>
                        <a:rPr lang="en-US" sz="1600">
                          <a:effectLst/>
                        </a:rPr>
                        <a:t>Stillbirth</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111438450"/>
                  </a:ext>
                </a:extLst>
              </a:tr>
              <a:tr h="327633">
                <a:tc>
                  <a:txBody>
                    <a:bodyPr/>
                    <a:lstStyle/>
                    <a:p>
                      <a:pPr fontAlgn="t"/>
                      <a:r>
                        <a:rPr lang="en-US" sz="1600">
                          <a:effectLst/>
                        </a:rPr>
                        <a:t>Increased maternal age ≥35 years</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782362204"/>
                  </a:ext>
                </a:extLst>
              </a:tr>
              <a:tr h="327633">
                <a:tc>
                  <a:txBody>
                    <a:bodyPr/>
                    <a:lstStyle/>
                    <a:p>
                      <a:pPr fontAlgn="t"/>
                      <a:r>
                        <a:rPr lang="en-US" sz="1600">
                          <a:effectLst/>
                        </a:rPr>
                        <a:t>Hypertension</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188987034"/>
                  </a:ext>
                </a:extLst>
              </a:tr>
              <a:tr h="327633">
                <a:tc>
                  <a:txBody>
                    <a:bodyPr/>
                    <a:lstStyle/>
                    <a:p>
                      <a:pPr fontAlgn="t"/>
                      <a:r>
                        <a:rPr lang="en-US" sz="1600">
                          <a:effectLst/>
                        </a:rPr>
                        <a:t>Smoking</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512685809"/>
                  </a:ext>
                </a:extLst>
              </a:tr>
              <a:tr h="327633">
                <a:tc>
                  <a:txBody>
                    <a:bodyPr/>
                    <a:lstStyle/>
                    <a:p>
                      <a:pPr fontAlgn="t"/>
                      <a:r>
                        <a:rPr lang="en-US" sz="1600">
                          <a:effectLst/>
                        </a:rPr>
                        <a:t>Eclampsia or preeclampsia</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557641701"/>
                  </a:ext>
                </a:extLst>
              </a:tr>
              <a:tr h="327633">
                <a:tc>
                  <a:txBody>
                    <a:bodyPr/>
                    <a:lstStyle/>
                    <a:p>
                      <a:pPr fontAlgn="t"/>
                      <a:r>
                        <a:rPr lang="en-US" sz="1600" dirty="0">
                          <a:effectLst/>
                        </a:rPr>
                        <a:t>Postpartum infection</a:t>
                      </a:r>
                    </a:p>
                  </a:txBody>
                  <a:tcPr marL="81908" marR="81908" marT="40954" marB="4095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673662810"/>
                  </a:ext>
                </a:extLst>
              </a:tr>
            </a:tbl>
          </a:graphicData>
        </a:graphic>
      </p:graphicFrame>
    </p:spTree>
    <p:extLst>
      <p:ext uri="{BB962C8B-B14F-4D97-AF65-F5344CB8AC3E}">
        <p14:creationId xmlns:p14="http://schemas.microsoft.com/office/powerpoint/2010/main" val="31713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16264-0C63-440E-B074-7C3A5A077A6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B515BEEC-56DA-485E-A84D-51062EBFD7B9}"/>
              </a:ext>
            </a:extLst>
          </p:cNvPr>
          <p:cNvSpPr>
            <a:spLocks noGrp="1"/>
          </p:cNvSpPr>
          <p:nvPr>
            <p:ph idx="1"/>
          </p:nvPr>
        </p:nvSpPr>
        <p:spPr/>
        <p:txBody>
          <a:bodyPr>
            <a:normAutofit/>
          </a:bodyPr>
          <a:lstStyle/>
          <a:p>
            <a:r>
              <a:rPr lang="en-US" sz="1800" b="1" dirty="0"/>
              <a:t>Inherited thrombophilias</a:t>
            </a:r>
          </a:p>
          <a:p>
            <a:r>
              <a:rPr lang="en-US" sz="1800" dirty="0"/>
              <a:t>The risk of VTE is further magnified in pregnant women who have inherited thrombophilias</a:t>
            </a:r>
          </a:p>
          <a:p>
            <a:endParaRPr lang="en-US" sz="1800" dirty="0"/>
          </a:p>
        </p:txBody>
      </p:sp>
    </p:spTree>
    <p:extLst>
      <p:ext uri="{BB962C8B-B14F-4D97-AF65-F5344CB8AC3E}">
        <p14:creationId xmlns:p14="http://schemas.microsoft.com/office/powerpoint/2010/main" val="125885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51E9D-0DDD-49A5-A76C-FC9AA234A3C8}"/>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xmlns="" id="{6DA7C814-BC0D-49E5-8245-6A84EDB7014D}"/>
              </a:ext>
            </a:extLst>
          </p:cNvPr>
          <p:cNvGraphicFramePr>
            <a:graphicFrameLocks noGrp="1"/>
          </p:cNvGraphicFramePr>
          <p:nvPr>
            <p:ph idx="1"/>
            <p:extLst>
              <p:ext uri="{D42A27DB-BD31-4B8C-83A1-F6EECF244321}">
                <p14:modId xmlns:p14="http://schemas.microsoft.com/office/powerpoint/2010/main" val="943965664"/>
              </p:ext>
            </p:extLst>
          </p:nvPr>
        </p:nvGraphicFramePr>
        <p:xfrm>
          <a:off x="752062" y="169231"/>
          <a:ext cx="10740884" cy="6440026"/>
        </p:xfrm>
        <a:graphic>
          <a:graphicData uri="http://schemas.openxmlformats.org/drawingml/2006/table">
            <a:tbl>
              <a:tblPr/>
              <a:tblGrid>
                <a:gridCol w="1534412">
                  <a:extLst>
                    <a:ext uri="{9D8B030D-6E8A-4147-A177-3AD203B41FA5}">
                      <a16:colId xmlns:a16="http://schemas.microsoft.com/office/drawing/2014/main" xmlns="" val="2579463006"/>
                    </a:ext>
                  </a:extLst>
                </a:gridCol>
                <a:gridCol w="1534412">
                  <a:extLst>
                    <a:ext uri="{9D8B030D-6E8A-4147-A177-3AD203B41FA5}">
                      <a16:colId xmlns:a16="http://schemas.microsoft.com/office/drawing/2014/main" xmlns="" val="79247962"/>
                    </a:ext>
                  </a:extLst>
                </a:gridCol>
                <a:gridCol w="1534412">
                  <a:extLst>
                    <a:ext uri="{9D8B030D-6E8A-4147-A177-3AD203B41FA5}">
                      <a16:colId xmlns:a16="http://schemas.microsoft.com/office/drawing/2014/main" xmlns="" val="1449212540"/>
                    </a:ext>
                  </a:extLst>
                </a:gridCol>
                <a:gridCol w="1534412">
                  <a:extLst>
                    <a:ext uri="{9D8B030D-6E8A-4147-A177-3AD203B41FA5}">
                      <a16:colId xmlns:a16="http://schemas.microsoft.com/office/drawing/2014/main" xmlns="" val="1500636366"/>
                    </a:ext>
                  </a:extLst>
                </a:gridCol>
                <a:gridCol w="1534412">
                  <a:extLst>
                    <a:ext uri="{9D8B030D-6E8A-4147-A177-3AD203B41FA5}">
                      <a16:colId xmlns:a16="http://schemas.microsoft.com/office/drawing/2014/main" xmlns="" val="3358344252"/>
                    </a:ext>
                  </a:extLst>
                </a:gridCol>
                <a:gridCol w="902093">
                  <a:extLst>
                    <a:ext uri="{9D8B030D-6E8A-4147-A177-3AD203B41FA5}">
                      <a16:colId xmlns:a16="http://schemas.microsoft.com/office/drawing/2014/main" xmlns="" val="3334276090"/>
                    </a:ext>
                  </a:extLst>
                </a:gridCol>
                <a:gridCol w="2166731">
                  <a:extLst>
                    <a:ext uri="{9D8B030D-6E8A-4147-A177-3AD203B41FA5}">
                      <a16:colId xmlns:a16="http://schemas.microsoft.com/office/drawing/2014/main" xmlns="" val="1208135435"/>
                    </a:ext>
                  </a:extLst>
                </a:gridCol>
              </a:tblGrid>
              <a:tr h="962697">
                <a:tc>
                  <a:txBody>
                    <a:bodyPr/>
                    <a:lstStyle/>
                    <a:p>
                      <a:pPr algn="ctr" fontAlgn="ctr"/>
                      <a:r>
                        <a:rPr lang="en-US" sz="1300" b="1" dirty="0">
                          <a:effectLst/>
                        </a:rPr>
                        <a:t>Thrombophilia</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300" b="1">
                          <a:effectLst/>
                        </a:rPr>
                        <a:t>Prevalence</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300" b="1">
                          <a:effectLst/>
                        </a:rPr>
                        <a:t>Relative (absolute annualized) risk of initial VTE*</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300" b="1">
                          <a:effectLst/>
                        </a:rPr>
                        <a:t>Relative risk of recurrent VTE</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300" b="1">
                          <a:effectLst/>
                        </a:rPr>
                        <a:t>Relative (absolute annualized) risk of initial VTE, OCP users*</a:t>
                      </a:r>
                      <a:r>
                        <a:rPr lang="en-US" sz="1300" b="1" baseline="30000">
                          <a:effectLst/>
                        </a:rPr>
                        <a:t>¶</a:t>
                      </a:r>
                      <a:endParaRPr lang="en-US" sz="1300" b="1">
                        <a:effectLst/>
                      </a:endParaRP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300" b="1">
                          <a:effectLst/>
                        </a:rPr>
                        <a:t>Relative (absolute annualized) risk of initial VTE, HRT users*</a:t>
                      </a:r>
                      <a:r>
                        <a:rPr lang="en-US" sz="1300" b="1" baseline="30000">
                          <a:effectLst/>
                        </a:rPr>
                        <a:t>¶Δ</a:t>
                      </a:r>
                      <a:endParaRPr lang="en-US" sz="1300" b="1">
                        <a:effectLst/>
                      </a:endParaRP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300" b="1" dirty="0">
                          <a:effectLst/>
                        </a:rPr>
                        <a:t> Absolute risk of VTE in pregnancy*</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xmlns="" val="1813212126"/>
                  </a:ext>
                </a:extLst>
              </a:tr>
              <a:tr h="567964">
                <a:tc>
                  <a:txBody>
                    <a:bodyPr/>
                    <a:lstStyle/>
                    <a:p>
                      <a:pPr fontAlgn="t"/>
                      <a:r>
                        <a:rPr lang="en-US" sz="1300">
                          <a:effectLst/>
                        </a:rPr>
                        <a:t>FVL heterozygous</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2-7%</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3.48-5.51 (0.05-0.2%)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1.1-1.8</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2.47-15.04 (0.1-0.6%)</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1.4-13.16 (1.6-5.97%)</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0.5 percent at age &lt;35,</a:t>
                      </a:r>
                    </a:p>
                    <a:p>
                      <a:pPr fontAlgn="t"/>
                      <a:r>
                        <a:rPr lang="en-US" sz="1300" dirty="0">
                          <a:effectLst/>
                        </a:rPr>
                        <a:t>0.7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4070628900"/>
                  </a:ext>
                </a:extLst>
              </a:tr>
              <a:tr h="567964">
                <a:tc>
                  <a:txBody>
                    <a:bodyPr/>
                    <a:lstStyle/>
                    <a:p>
                      <a:pPr fontAlgn="t"/>
                      <a:r>
                        <a:rPr lang="en-US" sz="1300">
                          <a:effectLst/>
                        </a:rPr>
                        <a:t>FVL homozygous</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0.06-0.25%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6.79-19.29 (0.8%)</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1.8</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Uncertain</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Uncertain</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2.2 percent at age &lt;35,</a:t>
                      </a:r>
                    </a:p>
                    <a:p>
                      <a:pPr fontAlgn="t"/>
                      <a:r>
                        <a:rPr lang="en-US" sz="1300" dirty="0">
                          <a:effectLst/>
                        </a:rPr>
                        <a:t>3.4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4057814044"/>
                  </a:ext>
                </a:extLst>
              </a:tr>
              <a:tr h="567964">
                <a:tc>
                  <a:txBody>
                    <a:bodyPr/>
                    <a:lstStyle/>
                    <a:p>
                      <a:pPr fontAlgn="t"/>
                      <a:r>
                        <a:rPr lang="en-US" sz="1300">
                          <a:effectLst/>
                        </a:rPr>
                        <a:t>PGM heterozygous</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2.25-3.48 (0.13%)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0.7-2.3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3.60-8.63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(2.85%)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0.4 percent at age &lt;35,</a:t>
                      </a:r>
                    </a:p>
                    <a:p>
                      <a:pPr fontAlgn="t"/>
                      <a:r>
                        <a:rPr lang="en-US" sz="1300" dirty="0">
                          <a:effectLst/>
                        </a:rPr>
                        <a:t>0.6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94443960"/>
                  </a:ext>
                </a:extLst>
              </a:tr>
              <a:tr h="436386">
                <a:tc>
                  <a:txBody>
                    <a:bodyPr/>
                    <a:lstStyle/>
                    <a:p>
                      <a:pPr fontAlgn="t"/>
                      <a:r>
                        <a:rPr lang="en-US" sz="1300">
                          <a:effectLst/>
                        </a:rPr>
                        <a:t>PGM homozygous</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Rare</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2.19-20.72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Uncertain</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Uncertain</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Uncertain</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Not available</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876072264"/>
                  </a:ext>
                </a:extLst>
              </a:tr>
              <a:tr h="699542">
                <a:tc>
                  <a:txBody>
                    <a:bodyPr/>
                    <a:lstStyle/>
                    <a:p>
                      <a:pPr fontAlgn="t"/>
                      <a:r>
                        <a:rPr lang="en-US" sz="1300">
                          <a:effectLst/>
                        </a:rPr>
                        <a:t>Compound FVL and PGM heterozygosity</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0.1%</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1.13-5.04 (0.42%)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2.7</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3.79-76.47 (0.17%)</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Uncertain</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5.5 percent at age &lt;35,</a:t>
                      </a:r>
                    </a:p>
                    <a:p>
                      <a:pPr fontAlgn="t"/>
                      <a:r>
                        <a:rPr lang="en-US" sz="1300" dirty="0">
                          <a:effectLst/>
                        </a:rPr>
                        <a:t>8.2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378915969"/>
                  </a:ext>
                </a:extLst>
              </a:tr>
              <a:tr h="567964">
                <a:tc>
                  <a:txBody>
                    <a:bodyPr/>
                    <a:lstStyle/>
                    <a:p>
                      <a:pPr fontAlgn="t"/>
                      <a:r>
                        <a:rPr lang="en-US" sz="1300">
                          <a:effectLst/>
                        </a:rPr>
                        <a:t>PC deficiency</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0.2-0.5%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10 (0.4-2.3%)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1.8</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1.7-23.9 (1.7-7.1%)</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(2.96%)</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0.7 percent at age &lt;35,</a:t>
                      </a:r>
                    </a:p>
                    <a:p>
                      <a:pPr fontAlgn="t"/>
                      <a:r>
                        <a:rPr lang="en-US" sz="1300" dirty="0">
                          <a:effectLst/>
                        </a:rPr>
                        <a:t>1.1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555752956"/>
                  </a:ext>
                </a:extLst>
              </a:tr>
              <a:tr h="567964">
                <a:tc>
                  <a:txBody>
                    <a:bodyPr/>
                    <a:lstStyle/>
                    <a:p>
                      <a:pPr fontAlgn="t"/>
                      <a:r>
                        <a:rPr lang="en-US" sz="1300">
                          <a:effectLst/>
                        </a:rPr>
                        <a:t>PS deficiency</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0.1-0.7%</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9.6 (0.7-3.2%)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1.0</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1.4-17.1 (1.3-2.4%)</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0.7 percent at age &lt;35,</a:t>
                      </a:r>
                    </a:p>
                    <a:p>
                      <a:pPr fontAlgn="t"/>
                      <a:r>
                        <a:rPr lang="en-US" sz="1300" dirty="0">
                          <a:effectLst/>
                        </a:rPr>
                        <a:t>1.0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688881972"/>
                  </a:ext>
                </a:extLst>
              </a:tr>
              <a:tr h="567964">
                <a:tc>
                  <a:txBody>
                    <a:bodyPr/>
                    <a:lstStyle/>
                    <a:p>
                      <a:pPr fontAlgn="t"/>
                      <a:r>
                        <a:rPr lang="en-US" sz="1300">
                          <a:effectLst/>
                        </a:rPr>
                        <a:t>AT deficiency</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0.02%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10-30 (1.2-4.4%)</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2.6</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1.4-115.8 (2.5-5.1%)</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(5.73%)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6.1 percent at age &lt;35,</a:t>
                      </a:r>
                    </a:p>
                    <a:p>
                      <a:pPr fontAlgn="t"/>
                      <a:r>
                        <a:rPr lang="en-US" sz="1300" dirty="0">
                          <a:effectLst/>
                        </a:rPr>
                        <a:t>9.0 percent at age ≥35</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888891536"/>
                  </a:ext>
                </a:extLst>
              </a:tr>
              <a:tr h="304808">
                <a:tc>
                  <a:txBody>
                    <a:bodyPr/>
                    <a:lstStyle/>
                    <a:p>
                      <a:pPr fontAlgn="t"/>
                      <a:r>
                        <a:rPr lang="en-US" sz="1300">
                          <a:effectLst/>
                        </a:rPr>
                        <a:t>APS</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2%</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7</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1.5-6.8</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a:effectLst/>
                        </a:rPr>
                        <a:t>0.3-3.1</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(1.05-2.63%)</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300" dirty="0">
                          <a:effectLst/>
                        </a:rPr>
                        <a:t>15.8</a:t>
                      </a:r>
                    </a:p>
                  </a:txBody>
                  <a:tcPr marL="28945" marR="28945" marT="14473" marB="144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192237295"/>
                  </a:ext>
                </a:extLst>
              </a:tr>
            </a:tbl>
          </a:graphicData>
        </a:graphic>
      </p:graphicFrame>
    </p:spTree>
    <p:extLst>
      <p:ext uri="{BB962C8B-B14F-4D97-AF65-F5344CB8AC3E}">
        <p14:creationId xmlns:p14="http://schemas.microsoft.com/office/powerpoint/2010/main" val="202007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48EE0-E9D5-47D0-8C45-906CCD11C7B1}"/>
              </a:ext>
            </a:extLst>
          </p:cNvPr>
          <p:cNvSpPr>
            <a:spLocks noGrp="1"/>
          </p:cNvSpPr>
          <p:nvPr>
            <p:ph type="title"/>
          </p:nvPr>
        </p:nvSpPr>
        <p:spPr/>
        <p:txBody>
          <a:bodyPr/>
          <a:lstStyle/>
          <a:p>
            <a:r>
              <a:rPr lang="en-US" b="1" dirty="0"/>
              <a:t>CLINICAL PRESENTATION</a:t>
            </a:r>
            <a:endParaRPr lang="en-US" dirty="0"/>
          </a:p>
        </p:txBody>
      </p:sp>
      <p:sp>
        <p:nvSpPr>
          <p:cNvPr id="3" name="Content Placeholder 2">
            <a:extLst>
              <a:ext uri="{FF2B5EF4-FFF2-40B4-BE49-F238E27FC236}">
                <a16:creationId xmlns:a16="http://schemas.microsoft.com/office/drawing/2014/main" xmlns="" id="{7292511F-A32B-4390-A768-270917B1830D}"/>
              </a:ext>
            </a:extLst>
          </p:cNvPr>
          <p:cNvSpPr>
            <a:spLocks noGrp="1"/>
          </p:cNvSpPr>
          <p:nvPr>
            <p:ph idx="1"/>
          </p:nvPr>
        </p:nvSpPr>
        <p:spPr/>
        <p:txBody>
          <a:bodyPr>
            <a:normAutofit/>
          </a:bodyPr>
          <a:lstStyle/>
          <a:p>
            <a:r>
              <a:rPr lang="en-US" sz="1800" dirty="0"/>
              <a:t>There are </a:t>
            </a:r>
            <a:r>
              <a:rPr lang="en-US" sz="1800" b="1" dirty="0"/>
              <a:t>no clinical signs or symptoms </a:t>
            </a:r>
            <a:r>
              <a:rPr lang="en-US" sz="1800" dirty="0"/>
              <a:t>that are specific for PE</a:t>
            </a:r>
          </a:p>
          <a:p>
            <a:r>
              <a:rPr lang="en-US" sz="1800" dirty="0"/>
              <a:t>This nonspecific presentation is magnified during pregnancy due to an overlap between symptoms seen in patients with PE and those associated with the normal physiologic changes of pregnancy (eg, dyspnea occurs in up to 70 percent of normal pregnancies)</a:t>
            </a:r>
          </a:p>
          <a:p>
            <a:endParaRPr lang="en-US" sz="1800" dirty="0"/>
          </a:p>
          <a:p>
            <a:r>
              <a:rPr lang="en-US" sz="1800" dirty="0"/>
              <a:t>Similar to nonpregnant patients, any one or combination of the following symptoms → </a:t>
            </a:r>
            <a:r>
              <a:rPr lang="en-US" sz="1800" b="1" dirty="0"/>
              <a:t>acute onset dyspnea</a:t>
            </a:r>
            <a:r>
              <a:rPr lang="en-US" sz="1800" dirty="0"/>
              <a:t>, </a:t>
            </a:r>
            <a:r>
              <a:rPr lang="en-US" sz="1800" b="1" dirty="0"/>
              <a:t>pleuritic pain</a:t>
            </a:r>
            <a:r>
              <a:rPr lang="en-US" sz="1800" dirty="0"/>
              <a:t>, and </a:t>
            </a:r>
            <a:r>
              <a:rPr lang="en-US" sz="1800" b="1" dirty="0"/>
              <a:t>hemoptysis</a:t>
            </a:r>
            <a:r>
              <a:rPr lang="en-US" sz="1800" dirty="0"/>
              <a:t> – should always raise alarm and increase the clinical suspicion for a PE during pregnancy.</a:t>
            </a:r>
          </a:p>
          <a:p>
            <a:endParaRPr lang="en-US" sz="1800" dirty="0"/>
          </a:p>
        </p:txBody>
      </p:sp>
    </p:spTree>
    <p:extLst>
      <p:ext uri="{BB962C8B-B14F-4D97-AF65-F5344CB8AC3E}">
        <p14:creationId xmlns:p14="http://schemas.microsoft.com/office/powerpoint/2010/main" val="59681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D7B4C-B26C-4982-991C-002F404B3285}"/>
              </a:ext>
            </a:extLst>
          </p:cNvPr>
          <p:cNvSpPr>
            <a:spLocks noGrp="1"/>
          </p:cNvSpPr>
          <p:nvPr>
            <p:ph type="title"/>
          </p:nvPr>
        </p:nvSpPr>
        <p:spPr/>
        <p:txBody>
          <a:bodyPr/>
          <a:lstStyle/>
          <a:p>
            <a:r>
              <a:rPr lang="en-US" b="1" dirty="0"/>
              <a:t>LABORATORY STUDIES</a:t>
            </a:r>
            <a:endParaRPr lang="en-US" dirty="0"/>
          </a:p>
        </p:txBody>
      </p:sp>
      <p:sp>
        <p:nvSpPr>
          <p:cNvPr id="3" name="Content Placeholder 2">
            <a:extLst>
              <a:ext uri="{FF2B5EF4-FFF2-40B4-BE49-F238E27FC236}">
                <a16:creationId xmlns:a16="http://schemas.microsoft.com/office/drawing/2014/main" xmlns="" id="{B32A67D0-755D-4A91-B036-B8BCF31BB048}"/>
              </a:ext>
            </a:extLst>
          </p:cNvPr>
          <p:cNvSpPr>
            <a:spLocks noGrp="1"/>
          </p:cNvSpPr>
          <p:nvPr>
            <p:ph idx="1"/>
          </p:nvPr>
        </p:nvSpPr>
        <p:spPr/>
        <p:txBody>
          <a:bodyPr>
            <a:normAutofit/>
          </a:bodyPr>
          <a:lstStyle/>
          <a:p>
            <a:r>
              <a:rPr lang="en-US" sz="2000" b="1" dirty="0"/>
              <a:t>Arterial blood gases:</a:t>
            </a:r>
          </a:p>
          <a:p>
            <a:r>
              <a:rPr lang="en-US" sz="2000" dirty="0"/>
              <a:t>neither sensitive nor specific diagnostically</a:t>
            </a:r>
          </a:p>
          <a:p>
            <a:r>
              <a:rPr lang="en-US" sz="2000" b="1" dirty="0"/>
              <a:t>respiratory alkalosis </a:t>
            </a:r>
            <a:r>
              <a:rPr lang="en-US" sz="2000" dirty="0"/>
              <a:t>is a very common feature of both pregnancy and PE</a:t>
            </a:r>
          </a:p>
          <a:p>
            <a:r>
              <a:rPr lang="en-US" sz="2000" dirty="0"/>
              <a:t>a normal PO2 , PCO2 , or alveolar-arterial difference is common with PE</a:t>
            </a:r>
          </a:p>
          <a:p>
            <a:r>
              <a:rPr lang="en-US" sz="2000" dirty="0"/>
              <a:t>the presence of hypoxemia with normal chest radiograph should raise the clinical suspicion for PE in pregnancy and prompt further evaluation.</a:t>
            </a:r>
          </a:p>
          <a:p>
            <a:endParaRPr lang="en-US" sz="2000" dirty="0"/>
          </a:p>
        </p:txBody>
      </p:sp>
    </p:spTree>
    <p:extLst>
      <p:ext uri="{BB962C8B-B14F-4D97-AF65-F5344CB8AC3E}">
        <p14:creationId xmlns:p14="http://schemas.microsoft.com/office/powerpoint/2010/main" val="1758292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{E304C236-D752-496A-981E-2A581B44170D}tf11531919_win32</Template>
  <TotalTime>404</TotalTime>
  <Words>2904</Words>
  <Application>Microsoft Office PowerPoint</Application>
  <PresentationFormat>Widescreen</PresentationFormat>
  <Paragraphs>315</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Avenir Next LT Pro</vt:lpstr>
      <vt:lpstr>Avenir Next LT Pro Light</vt:lpstr>
      <vt:lpstr>Calibri</vt:lpstr>
      <vt:lpstr>Garamond</vt:lpstr>
      <vt:lpstr>NotoSans-Regular</vt:lpstr>
      <vt:lpstr>Wingdings</vt:lpstr>
      <vt:lpstr>SavonVTI</vt:lpstr>
      <vt:lpstr>pulmonary embolism in pregnancy </vt:lpstr>
      <vt:lpstr>PowerPoint Presentation</vt:lpstr>
      <vt:lpstr>RISK FACTORS</vt:lpstr>
      <vt:lpstr>PowerPoint Presentation</vt:lpstr>
      <vt:lpstr>PowerPoint Presentation</vt:lpstr>
      <vt:lpstr>PowerPoint Presentation</vt:lpstr>
      <vt:lpstr>PowerPoint Presentation</vt:lpstr>
      <vt:lpstr>CLINICAL PRESENTATION</vt:lpstr>
      <vt:lpstr>LABORATORY STUDIES</vt:lpstr>
      <vt:lpstr>PowerPoint Presentation</vt:lpstr>
      <vt:lpstr>PowerPoint Presentation</vt:lpstr>
      <vt:lpstr>IMAGING</vt:lpstr>
      <vt:lpstr>PowerPoint Presentation</vt:lpstr>
      <vt:lpstr>V/Q scan</vt:lpstr>
      <vt:lpstr>PowerPoint Presentation</vt:lpstr>
      <vt:lpstr>CT pulmonary angiography</vt:lpstr>
      <vt:lpstr>PowerPoint Presentation</vt:lpstr>
      <vt:lpstr>DIAGNOSTIC ALGORITHM</vt:lpstr>
      <vt:lpstr>PowerPoint Presentation</vt:lpstr>
      <vt:lpstr>Pretest probability</vt:lpstr>
      <vt:lpstr>PowerPoint Presentation</vt:lpstr>
      <vt:lpstr>An alternative approach</vt:lpstr>
      <vt:lpstr>Comparison of V/Q scan and CTPA</vt:lpstr>
      <vt:lpstr>Radiation and contrast exposure</vt:lpstr>
      <vt:lpstr>PowerPoint Presentation</vt:lpstr>
      <vt:lpstr>PowerPoint Presentation</vt:lpstr>
      <vt:lpstr>DIFFERENTIAL DIAGNOSIS OF PE</vt:lpstr>
      <vt:lpstr>Treatment</vt:lpstr>
      <vt:lpstr>Avoided!</vt:lpstr>
      <vt:lpstr>PowerPoint Presentation</vt:lpstr>
      <vt:lpstr>Dosing</vt:lpstr>
      <vt:lpstr>PowerPoint Presentation</vt:lpstr>
      <vt:lpstr>PowerPoint Presentation</vt:lpstr>
      <vt:lpstr>Labor and delivery</vt:lpstr>
      <vt:lpstr>PowerPoint Presentation</vt:lpstr>
      <vt:lpstr>After delivery</vt:lpstr>
      <vt:lpstr>Length of therapy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Administrator</dc:creator>
  <cp:lastModifiedBy>Administrator</cp:lastModifiedBy>
  <cp:revision>75</cp:revision>
  <dcterms:created xsi:type="dcterms:W3CDTF">2021-02-06T15:11:05Z</dcterms:created>
  <dcterms:modified xsi:type="dcterms:W3CDTF">2023-05-08T18:40:54Z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